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0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1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2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3.xml" ContentType="application/vnd.openxmlformats-officedocument.theme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9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20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21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22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23.xml" ContentType="application/vnd.openxmlformats-officedocument.presentationml.notesSlid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24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25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26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27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notesSlides/notesSlide30.xml" ContentType="application/vnd.openxmlformats-officedocument.presentationml.notesSlide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  <p:sldMasterId id="2147485376" r:id="rId10"/>
    <p:sldMasterId id="2147485414" r:id="rId11"/>
    <p:sldMasterId id="2147485518" r:id="rId12"/>
    <p:sldMasterId id="2147485556" r:id="rId13"/>
    <p:sldMasterId id="2147485569" r:id="rId14"/>
  </p:sldMasterIdLst>
  <p:notesMasterIdLst>
    <p:notesMasterId r:id="rId152"/>
  </p:notesMasterIdLst>
  <p:sldIdLst>
    <p:sldId id="284" r:id="rId15"/>
    <p:sldId id="864" r:id="rId16"/>
    <p:sldId id="5159" r:id="rId17"/>
    <p:sldId id="951" r:id="rId18"/>
    <p:sldId id="952" r:id="rId19"/>
    <p:sldId id="953" r:id="rId20"/>
    <p:sldId id="949" r:id="rId21"/>
    <p:sldId id="997" r:id="rId22"/>
    <p:sldId id="1091" r:id="rId23"/>
    <p:sldId id="5150" r:id="rId24"/>
    <p:sldId id="1099" r:id="rId25"/>
    <p:sldId id="1100" r:id="rId26"/>
    <p:sldId id="1101" r:id="rId27"/>
    <p:sldId id="1102" r:id="rId28"/>
    <p:sldId id="1103" r:id="rId29"/>
    <p:sldId id="1104" r:id="rId30"/>
    <p:sldId id="1105" r:id="rId31"/>
    <p:sldId id="1106" r:id="rId32"/>
    <p:sldId id="5162" r:id="rId33"/>
    <p:sldId id="5163" r:id="rId34"/>
    <p:sldId id="575" r:id="rId35"/>
    <p:sldId id="1022" r:id="rId36"/>
    <p:sldId id="5173" r:id="rId37"/>
    <p:sldId id="5174" r:id="rId38"/>
    <p:sldId id="5175" r:id="rId39"/>
    <p:sldId id="450" r:id="rId40"/>
    <p:sldId id="878" r:id="rId41"/>
    <p:sldId id="1024" r:id="rId42"/>
    <p:sldId id="1081" r:id="rId43"/>
    <p:sldId id="884" r:id="rId44"/>
    <p:sldId id="1025" r:id="rId45"/>
    <p:sldId id="1026" r:id="rId46"/>
    <p:sldId id="1040" r:id="rId47"/>
    <p:sldId id="1027" r:id="rId48"/>
    <p:sldId id="1028" r:id="rId49"/>
    <p:sldId id="1033" r:id="rId50"/>
    <p:sldId id="1042" r:id="rId51"/>
    <p:sldId id="1041" r:id="rId52"/>
    <p:sldId id="1044" r:id="rId53"/>
    <p:sldId id="1046" r:id="rId54"/>
    <p:sldId id="1047" r:id="rId55"/>
    <p:sldId id="1051" r:id="rId56"/>
    <p:sldId id="1052" r:id="rId57"/>
    <p:sldId id="1049" r:id="rId58"/>
    <p:sldId id="1050" r:id="rId59"/>
    <p:sldId id="1048" r:id="rId60"/>
    <p:sldId id="1043" r:id="rId61"/>
    <p:sldId id="1053" r:id="rId62"/>
    <p:sldId id="1056" r:id="rId63"/>
    <p:sldId id="1059" r:id="rId64"/>
    <p:sldId id="1060" r:id="rId65"/>
    <p:sldId id="5178" r:id="rId66"/>
    <p:sldId id="1061" r:id="rId67"/>
    <p:sldId id="1062" r:id="rId68"/>
    <p:sldId id="5164" r:id="rId69"/>
    <p:sldId id="904" r:id="rId70"/>
    <p:sldId id="1029" r:id="rId71"/>
    <p:sldId id="1019" r:id="rId72"/>
    <p:sldId id="5165" r:id="rId73"/>
    <p:sldId id="5166" r:id="rId74"/>
    <p:sldId id="5167" r:id="rId75"/>
    <p:sldId id="1076" r:id="rId76"/>
    <p:sldId id="1282" r:id="rId77"/>
    <p:sldId id="1283" r:id="rId78"/>
    <p:sldId id="5168" r:id="rId79"/>
    <p:sldId id="5179" r:id="rId80"/>
    <p:sldId id="1077" r:id="rId81"/>
    <p:sldId id="1078" r:id="rId82"/>
    <p:sldId id="5169" r:id="rId83"/>
    <p:sldId id="5170" r:id="rId84"/>
    <p:sldId id="5171" r:id="rId85"/>
    <p:sldId id="5181" r:id="rId86"/>
    <p:sldId id="950" r:id="rId87"/>
    <p:sldId id="993" r:id="rId88"/>
    <p:sldId id="973" r:id="rId89"/>
    <p:sldId id="971" r:id="rId90"/>
    <p:sldId id="972" r:id="rId91"/>
    <p:sldId id="994" r:id="rId92"/>
    <p:sldId id="995" r:id="rId93"/>
    <p:sldId id="996" r:id="rId94"/>
    <p:sldId id="974" r:id="rId95"/>
    <p:sldId id="1009" r:id="rId96"/>
    <p:sldId id="1226" r:id="rId97"/>
    <p:sldId id="1227" r:id="rId98"/>
    <p:sldId id="1228" r:id="rId99"/>
    <p:sldId id="1229" r:id="rId100"/>
    <p:sldId id="1230" r:id="rId101"/>
    <p:sldId id="1231" r:id="rId102"/>
    <p:sldId id="1232" r:id="rId103"/>
    <p:sldId id="1233" r:id="rId104"/>
    <p:sldId id="1234" r:id="rId105"/>
    <p:sldId id="1008" r:id="rId106"/>
    <p:sldId id="1004" r:id="rId107"/>
    <p:sldId id="1010" r:id="rId108"/>
    <p:sldId id="1011" r:id="rId109"/>
    <p:sldId id="1012" r:id="rId110"/>
    <p:sldId id="1013" r:id="rId111"/>
    <p:sldId id="1014" r:id="rId112"/>
    <p:sldId id="1015" r:id="rId113"/>
    <p:sldId id="1235" r:id="rId114"/>
    <p:sldId id="1236" r:id="rId115"/>
    <p:sldId id="1237" r:id="rId116"/>
    <p:sldId id="1238" r:id="rId117"/>
    <p:sldId id="1239" r:id="rId118"/>
    <p:sldId id="1240" r:id="rId119"/>
    <p:sldId id="1241" r:id="rId120"/>
    <p:sldId id="1242" r:id="rId121"/>
    <p:sldId id="1243" r:id="rId122"/>
    <p:sldId id="1244" r:id="rId123"/>
    <p:sldId id="1245" r:id="rId124"/>
    <p:sldId id="1246" r:id="rId125"/>
    <p:sldId id="1247" r:id="rId126"/>
    <p:sldId id="1248" r:id="rId127"/>
    <p:sldId id="5182" r:id="rId128"/>
    <p:sldId id="5157" r:id="rId129"/>
    <p:sldId id="989" r:id="rId130"/>
    <p:sldId id="1054" r:id="rId131"/>
    <p:sldId id="1055" r:id="rId132"/>
    <p:sldId id="5172" r:id="rId133"/>
    <p:sldId id="1017" r:id="rId134"/>
    <p:sldId id="990" r:id="rId135"/>
    <p:sldId id="1151" r:id="rId136"/>
    <p:sldId id="991" r:id="rId137"/>
    <p:sldId id="1031" r:id="rId138"/>
    <p:sldId id="5177" r:id="rId139"/>
    <p:sldId id="5180" r:id="rId140"/>
    <p:sldId id="5183" r:id="rId141"/>
    <p:sldId id="1205" r:id="rId142"/>
    <p:sldId id="1206" r:id="rId143"/>
    <p:sldId id="1207" r:id="rId144"/>
    <p:sldId id="1208" r:id="rId145"/>
    <p:sldId id="1209" r:id="rId146"/>
    <p:sldId id="5160" r:id="rId147"/>
    <p:sldId id="1079" r:id="rId148"/>
    <p:sldId id="1080" r:id="rId149"/>
    <p:sldId id="1082" r:id="rId150"/>
    <p:sldId id="1083" r:id="rId15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39"/>
    <p:restoredTop sz="94694"/>
  </p:normalViewPr>
  <p:slideViewPr>
    <p:cSldViewPr snapToGrid="0">
      <p:cViewPr varScale="1">
        <p:scale>
          <a:sx n="121" d="100"/>
          <a:sy n="121" d="100"/>
        </p:scale>
        <p:origin x="2232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03.xml"/><Relationship Id="rId21" Type="http://schemas.openxmlformats.org/officeDocument/2006/relationships/slide" Target="slides/slide7.xml"/><Relationship Id="rId42" Type="http://schemas.openxmlformats.org/officeDocument/2006/relationships/slide" Target="slides/slide28.xml"/><Relationship Id="rId63" Type="http://schemas.openxmlformats.org/officeDocument/2006/relationships/slide" Target="slides/slide49.xml"/><Relationship Id="rId84" Type="http://schemas.openxmlformats.org/officeDocument/2006/relationships/slide" Target="slides/slide70.xml"/><Relationship Id="rId138" Type="http://schemas.openxmlformats.org/officeDocument/2006/relationships/slide" Target="slides/slide124.xml"/><Relationship Id="rId107" Type="http://schemas.openxmlformats.org/officeDocument/2006/relationships/slide" Target="slides/slide93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18.xml"/><Relationship Id="rId53" Type="http://schemas.openxmlformats.org/officeDocument/2006/relationships/slide" Target="slides/slide39.xml"/><Relationship Id="rId74" Type="http://schemas.openxmlformats.org/officeDocument/2006/relationships/slide" Target="slides/slide60.xml"/><Relationship Id="rId128" Type="http://schemas.openxmlformats.org/officeDocument/2006/relationships/slide" Target="slides/slide114.xml"/><Relationship Id="rId149" Type="http://schemas.openxmlformats.org/officeDocument/2006/relationships/slide" Target="slides/slide135.xml"/><Relationship Id="rId5" Type="http://schemas.openxmlformats.org/officeDocument/2006/relationships/slideMaster" Target="slideMasters/slideMaster5.xml"/><Relationship Id="rId95" Type="http://schemas.openxmlformats.org/officeDocument/2006/relationships/slide" Target="slides/slide81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43" Type="http://schemas.openxmlformats.org/officeDocument/2006/relationships/slide" Target="slides/slide29.xml"/><Relationship Id="rId48" Type="http://schemas.openxmlformats.org/officeDocument/2006/relationships/slide" Target="slides/slide34.xml"/><Relationship Id="rId64" Type="http://schemas.openxmlformats.org/officeDocument/2006/relationships/slide" Target="slides/slide50.xml"/><Relationship Id="rId69" Type="http://schemas.openxmlformats.org/officeDocument/2006/relationships/slide" Target="slides/slide55.xml"/><Relationship Id="rId113" Type="http://schemas.openxmlformats.org/officeDocument/2006/relationships/slide" Target="slides/slide99.xml"/><Relationship Id="rId118" Type="http://schemas.openxmlformats.org/officeDocument/2006/relationships/slide" Target="slides/slide104.xml"/><Relationship Id="rId134" Type="http://schemas.openxmlformats.org/officeDocument/2006/relationships/slide" Target="slides/slide120.xml"/><Relationship Id="rId139" Type="http://schemas.openxmlformats.org/officeDocument/2006/relationships/slide" Target="slides/slide125.xml"/><Relationship Id="rId80" Type="http://schemas.openxmlformats.org/officeDocument/2006/relationships/slide" Target="slides/slide66.xml"/><Relationship Id="rId85" Type="http://schemas.openxmlformats.org/officeDocument/2006/relationships/slide" Target="slides/slide71.xml"/><Relationship Id="rId150" Type="http://schemas.openxmlformats.org/officeDocument/2006/relationships/slide" Target="slides/slide136.xml"/><Relationship Id="rId155" Type="http://schemas.openxmlformats.org/officeDocument/2006/relationships/theme" Target="theme/theme1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59" Type="http://schemas.openxmlformats.org/officeDocument/2006/relationships/slide" Target="slides/slide45.xml"/><Relationship Id="rId103" Type="http://schemas.openxmlformats.org/officeDocument/2006/relationships/slide" Target="slides/slide89.xml"/><Relationship Id="rId108" Type="http://schemas.openxmlformats.org/officeDocument/2006/relationships/slide" Target="slides/slide94.xml"/><Relationship Id="rId124" Type="http://schemas.openxmlformats.org/officeDocument/2006/relationships/slide" Target="slides/slide110.xml"/><Relationship Id="rId129" Type="http://schemas.openxmlformats.org/officeDocument/2006/relationships/slide" Target="slides/slide115.xml"/><Relationship Id="rId54" Type="http://schemas.openxmlformats.org/officeDocument/2006/relationships/slide" Target="slides/slide40.xml"/><Relationship Id="rId70" Type="http://schemas.openxmlformats.org/officeDocument/2006/relationships/slide" Target="slides/slide56.xml"/><Relationship Id="rId75" Type="http://schemas.openxmlformats.org/officeDocument/2006/relationships/slide" Target="slides/slide61.xml"/><Relationship Id="rId91" Type="http://schemas.openxmlformats.org/officeDocument/2006/relationships/slide" Target="slides/slide77.xml"/><Relationship Id="rId96" Type="http://schemas.openxmlformats.org/officeDocument/2006/relationships/slide" Target="slides/slide82.xml"/><Relationship Id="rId140" Type="http://schemas.openxmlformats.org/officeDocument/2006/relationships/slide" Target="slides/slide126.xml"/><Relationship Id="rId145" Type="http://schemas.openxmlformats.org/officeDocument/2006/relationships/slide" Target="slides/slide13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49" Type="http://schemas.openxmlformats.org/officeDocument/2006/relationships/slide" Target="slides/slide35.xml"/><Relationship Id="rId114" Type="http://schemas.openxmlformats.org/officeDocument/2006/relationships/slide" Target="slides/slide100.xml"/><Relationship Id="rId119" Type="http://schemas.openxmlformats.org/officeDocument/2006/relationships/slide" Target="slides/slide105.xml"/><Relationship Id="rId44" Type="http://schemas.openxmlformats.org/officeDocument/2006/relationships/slide" Target="slides/slide30.xml"/><Relationship Id="rId60" Type="http://schemas.openxmlformats.org/officeDocument/2006/relationships/slide" Target="slides/slide46.xml"/><Relationship Id="rId65" Type="http://schemas.openxmlformats.org/officeDocument/2006/relationships/slide" Target="slides/slide51.xml"/><Relationship Id="rId81" Type="http://schemas.openxmlformats.org/officeDocument/2006/relationships/slide" Target="slides/slide67.xml"/><Relationship Id="rId86" Type="http://schemas.openxmlformats.org/officeDocument/2006/relationships/slide" Target="slides/slide72.xml"/><Relationship Id="rId130" Type="http://schemas.openxmlformats.org/officeDocument/2006/relationships/slide" Target="slides/slide116.xml"/><Relationship Id="rId135" Type="http://schemas.openxmlformats.org/officeDocument/2006/relationships/slide" Target="slides/slide121.xml"/><Relationship Id="rId151" Type="http://schemas.openxmlformats.org/officeDocument/2006/relationships/slide" Target="slides/slide137.xml"/><Relationship Id="rId156" Type="http://schemas.openxmlformats.org/officeDocument/2006/relationships/tableStyles" Target="tableStyles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39" Type="http://schemas.openxmlformats.org/officeDocument/2006/relationships/slide" Target="slides/slide25.xml"/><Relationship Id="rId109" Type="http://schemas.openxmlformats.org/officeDocument/2006/relationships/slide" Target="slides/slide95.xml"/><Relationship Id="rId34" Type="http://schemas.openxmlformats.org/officeDocument/2006/relationships/slide" Target="slides/slide20.xml"/><Relationship Id="rId50" Type="http://schemas.openxmlformats.org/officeDocument/2006/relationships/slide" Target="slides/slide36.xml"/><Relationship Id="rId55" Type="http://schemas.openxmlformats.org/officeDocument/2006/relationships/slide" Target="slides/slide41.xml"/><Relationship Id="rId76" Type="http://schemas.openxmlformats.org/officeDocument/2006/relationships/slide" Target="slides/slide62.xml"/><Relationship Id="rId97" Type="http://schemas.openxmlformats.org/officeDocument/2006/relationships/slide" Target="slides/slide83.xml"/><Relationship Id="rId104" Type="http://schemas.openxmlformats.org/officeDocument/2006/relationships/slide" Target="slides/slide90.xml"/><Relationship Id="rId120" Type="http://schemas.openxmlformats.org/officeDocument/2006/relationships/slide" Target="slides/slide106.xml"/><Relationship Id="rId125" Type="http://schemas.openxmlformats.org/officeDocument/2006/relationships/slide" Target="slides/slide111.xml"/><Relationship Id="rId141" Type="http://schemas.openxmlformats.org/officeDocument/2006/relationships/slide" Target="slides/slide127.xml"/><Relationship Id="rId146" Type="http://schemas.openxmlformats.org/officeDocument/2006/relationships/slide" Target="slides/slide132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7.xml"/><Relationship Id="rId92" Type="http://schemas.openxmlformats.org/officeDocument/2006/relationships/slide" Target="slides/slide7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5.xml"/><Relationship Id="rId24" Type="http://schemas.openxmlformats.org/officeDocument/2006/relationships/slide" Target="slides/slide10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66" Type="http://schemas.openxmlformats.org/officeDocument/2006/relationships/slide" Target="slides/slide52.xml"/><Relationship Id="rId87" Type="http://schemas.openxmlformats.org/officeDocument/2006/relationships/slide" Target="slides/slide73.xml"/><Relationship Id="rId110" Type="http://schemas.openxmlformats.org/officeDocument/2006/relationships/slide" Target="slides/slide96.xml"/><Relationship Id="rId115" Type="http://schemas.openxmlformats.org/officeDocument/2006/relationships/slide" Target="slides/slide101.xml"/><Relationship Id="rId131" Type="http://schemas.openxmlformats.org/officeDocument/2006/relationships/slide" Target="slides/slide117.xml"/><Relationship Id="rId136" Type="http://schemas.openxmlformats.org/officeDocument/2006/relationships/slide" Target="slides/slide122.xml"/><Relationship Id="rId61" Type="http://schemas.openxmlformats.org/officeDocument/2006/relationships/slide" Target="slides/slide47.xml"/><Relationship Id="rId82" Type="http://schemas.openxmlformats.org/officeDocument/2006/relationships/slide" Target="slides/slide68.xml"/><Relationship Id="rId152" Type="http://schemas.openxmlformats.org/officeDocument/2006/relationships/notesMaster" Target="notesMasters/notesMaster1.xml"/><Relationship Id="rId19" Type="http://schemas.openxmlformats.org/officeDocument/2006/relationships/slide" Target="slides/slide5.xml"/><Relationship Id="rId14" Type="http://schemas.openxmlformats.org/officeDocument/2006/relationships/slideMaster" Target="slideMasters/slideMaster14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56" Type="http://schemas.openxmlformats.org/officeDocument/2006/relationships/slide" Target="slides/slide42.xml"/><Relationship Id="rId77" Type="http://schemas.openxmlformats.org/officeDocument/2006/relationships/slide" Target="slides/slide63.xml"/><Relationship Id="rId100" Type="http://schemas.openxmlformats.org/officeDocument/2006/relationships/slide" Target="slides/slide86.xml"/><Relationship Id="rId105" Type="http://schemas.openxmlformats.org/officeDocument/2006/relationships/slide" Target="slides/slide91.xml"/><Relationship Id="rId126" Type="http://schemas.openxmlformats.org/officeDocument/2006/relationships/slide" Target="slides/slide112.xml"/><Relationship Id="rId147" Type="http://schemas.openxmlformats.org/officeDocument/2006/relationships/slide" Target="slides/slide133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7.xml"/><Relationship Id="rId72" Type="http://schemas.openxmlformats.org/officeDocument/2006/relationships/slide" Target="slides/slide58.xml"/><Relationship Id="rId93" Type="http://schemas.openxmlformats.org/officeDocument/2006/relationships/slide" Target="slides/slide79.xml"/><Relationship Id="rId98" Type="http://schemas.openxmlformats.org/officeDocument/2006/relationships/slide" Target="slides/slide84.xml"/><Relationship Id="rId121" Type="http://schemas.openxmlformats.org/officeDocument/2006/relationships/slide" Target="slides/slide107.xml"/><Relationship Id="rId142" Type="http://schemas.openxmlformats.org/officeDocument/2006/relationships/slide" Target="slides/slide128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11.xml"/><Relationship Id="rId46" Type="http://schemas.openxmlformats.org/officeDocument/2006/relationships/slide" Target="slides/slide32.xml"/><Relationship Id="rId67" Type="http://schemas.openxmlformats.org/officeDocument/2006/relationships/slide" Target="slides/slide53.xml"/><Relationship Id="rId116" Type="http://schemas.openxmlformats.org/officeDocument/2006/relationships/slide" Target="slides/slide102.xml"/><Relationship Id="rId137" Type="http://schemas.openxmlformats.org/officeDocument/2006/relationships/slide" Target="slides/slide123.xml"/><Relationship Id="rId20" Type="http://schemas.openxmlformats.org/officeDocument/2006/relationships/slide" Target="slides/slide6.xml"/><Relationship Id="rId41" Type="http://schemas.openxmlformats.org/officeDocument/2006/relationships/slide" Target="slides/slide27.xml"/><Relationship Id="rId62" Type="http://schemas.openxmlformats.org/officeDocument/2006/relationships/slide" Target="slides/slide48.xml"/><Relationship Id="rId83" Type="http://schemas.openxmlformats.org/officeDocument/2006/relationships/slide" Target="slides/slide69.xml"/><Relationship Id="rId88" Type="http://schemas.openxmlformats.org/officeDocument/2006/relationships/slide" Target="slides/slide74.xml"/><Relationship Id="rId111" Type="http://schemas.openxmlformats.org/officeDocument/2006/relationships/slide" Target="slides/slide97.xml"/><Relationship Id="rId132" Type="http://schemas.openxmlformats.org/officeDocument/2006/relationships/slide" Target="slides/slide118.xml"/><Relationship Id="rId153" Type="http://schemas.openxmlformats.org/officeDocument/2006/relationships/presProps" Target="presProps.xml"/><Relationship Id="rId15" Type="http://schemas.openxmlformats.org/officeDocument/2006/relationships/slide" Target="slides/slide1.xml"/><Relationship Id="rId36" Type="http://schemas.openxmlformats.org/officeDocument/2006/relationships/slide" Target="slides/slide22.xml"/><Relationship Id="rId57" Type="http://schemas.openxmlformats.org/officeDocument/2006/relationships/slide" Target="slides/slide43.xml"/><Relationship Id="rId106" Type="http://schemas.openxmlformats.org/officeDocument/2006/relationships/slide" Target="slides/slide92.xml"/><Relationship Id="rId127" Type="http://schemas.openxmlformats.org/officeDocument/2006/relationships/slide" Target="slides/slide113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7.xml"/><Relationship Id="rId52" Type="http://schemas.openxmlformats.org/officeDocument/2006/relationships/slide" Target="slides/slide38.xml"/><Relationship Id="rId73" Type="http://schemas.openxmlformats.org/officeDocument/2006/relationships/slide" Target="slides/slide59.xml"/><Relationship Id="rId78" Type="http://schemas.openxmlformats.org/officeDocument/2006/relationships/slide" Target="slides/slide64.xml"/><Relationship Id="rId94" Type="http://schemas.openxmlformats.org/officeDocument/2006/relationships/slide" Target="slides/slide80.xml"/><Relationship Id="rId99" Type="http://schemas.openxmlformats.org/officeDocument/2006/relationships/slide" Target="slides/slide85.xml"/><Relationship Id="rId101" Type="http://schemas.openxmlformats.org/officeDocument/2006/relationships/slide" Target="slides/slide87.xml"/><Relationship Id="rId122" Type="http://schemas.openxmlformats.org/officeDocument/2006/relationships/slide" Target="slides/slide108.xml"/><Relationship Id="rId143" Type="http://schemas.openxmlformats.org/officeDocument/2006/relationships/slide" Target="slides/slide129.xml"/><Relationship Id="rId148" Type="http://schemas.openxmlformats.org/officeDocument/2006/relationships/slide" Target="slides/slide13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26" Type="http://schemas.openxmlformats.org/officeDocument/2006/relationships/slide" Target="slides/slide12.xml"/><Relationship Id="rId47" Type="http://schemas.openxmlformats.org/officeDocument/2006/relationships/slide" Target="slides/slide33.xml"/><Relationship Id="rId68" Type="http://schemas.openxmlformats.org/officeDocument/2006/relationships/slide" Target="slides/slide54.xml"/><Relationship Id="rId89" Type="http://schemas.openxmlformats.org/officeDocument/2006/relationships/slide" Target="slides/slide75.xml"/><Relationship Id="rId112" Type="http://schemas.openxmlformats.org/officeDocument/2006/relationships/slide" Target="slides/slide98.xml"/><Relationship Id="rId133" Type="http://schemas.openxmlformats.org/officeDocument/2006/relationships/slide" Target="slides/slide119.xml"/><Relationship Id="rId154" Type="http://schemas.openxmlformats.org/officeDocument/2006/relationships/viewProps" Target="viewProps.xml"/><Relationship Id="rId16" Type="http://schemas.openxmlformats.org/officeDocument/2006/relationships/slide" Target="slides/slide2.xml"/><Relationship Id="rId37" Type="http://schemas.openxmlformats.org/officeDocument/2006/relationships/slide" Target="slides/slide23.xml"/><Relationship Id="rId58" Type="http://schemas.openxmlformats.org/officeDocument/2006/relationships/slide" Target="slides/slide44.xml"/><Relationship Id="rId79" Type="http://schemas.openxmlformats.org/officeDocument/2006/relationships/slide" Target="slides/slide65.xml"/><Relationship Id="rId102" Type="http://schemas.openxmlformats.org/officeDocument/2006/relationships/slide" Target="slides/slide88.xml"/><Relationship Id="rId123" Type="http://schemas.openxmlformats.org/officeDocument/2006/relationships/slide" Target="slides/slide109.xml"/><Relationship Id="rId144" Type="http://schemas.openxmlformats.org/officeDocument/2006/relationships/slide" Target="slides/slide130.xml"/><Relationship Id="rId90" Type="http://schemas.openxmlformats.org/officeDocument/2006/relationships/slide" Target="slides/slide7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22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0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0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0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0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4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3/8/19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FD4EA8-685D-4AA8-B9A5-3809DE37BBA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6203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74250B4-1A8F-45C1-B749-BEE93E65198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86125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</a:t>
            </a:r>
            <a:r>
              <a:rPr lang="en-US" baseline="0" dirty="0"/>
              <a:t> </a:t>
            </a:r>
            <a:r>
              <a:rPr lang="en-US" baseline="0" dirty="0" err="1"/>
              <a:t>DFlipFlop</a:t>
            </a:r>
            <a:r>
              <a:rPr lang="en-US" baseline="0" dirty="0"/>
              <a:t> here. Latch doesn't do this, so we need sequential circuit that stores state and loads next state at the clock edge. next state is available for the full clock cycle</a:t>
            </a:r>
          </a:p>
          <a:p>
            <a:endParaRPr lang="en-US" baseline="0" dirty="0"/>
          </a:p>
          <a:p>
            <a:r>
              <a:rPr lang="en-US" baseline="0" dirty="0"/>
              <a:t>now lets take a look at this.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65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</a:t>
            </a:r>
            <a:r>
              <a:rPr lang="en-US" baseline="0" dirty="0"/>
              <a:t> </a:t>
            </a:r>
            <a:r>
              <a:rPr lang="en-US" baseline="0" dirty="0" err="1"/>
              <a:t>DFlipFlop</a:t>
            </a:r>
            <a:r>
              <a:rPr lang="en-US" baseline="0" dirty="0"/>
              <a:t> here. Latch doesn't do this, so we need sequential circuit that stores state and loads next state at the clock edge. next state is available for the full clock cycle</a:t>
            </a:r>
          </a:p>
          <a:p>
            <a:endParaRPr lang="en-US" baseline="0" dirty="0"/>
          </a:p>
          <a:p>
            <a:r>
              <a:rPr lang="en-US" baseline="0" dirty="0"/>
              <a:t>now lets take a look at this.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8800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Introduce clock</a:t>
            </a:r>
            <a:r>
              <a:rPr lang="en-US" baseline="0" dirty="0"/>
              <a:t> much earlier maybe.</a:t>
            </a:r>
          </a:p>
          <a:p>
            <a:endParaRPr lang="en-US" baseline="0" dirty="0"/>
          </a:p>
          <a:p>
            <a:r>
              <a:rPr lang="en-US" baseline="0" dirty="0"/>
              <a:t>input data is sampled once.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1939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328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5267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1886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5370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693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2439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3100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8941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9910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6844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8033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7028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7329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0408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2C86748A-A12E-4F09-AE12-BC780D12B0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4FD4EA8-685D-4AA8-B9A5-3809DE37BBA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9BDA5CD-24B1-466E-99E5-7603401F63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0A5E45A3-5515-45DE-B8B7-482AFDA31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063472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504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B9B8AE1-4404-45A7-9B20-DCFF501886B9}" type="slidenum">
              <a:rPr lang="en-US" sz="1200">
                <a:latin typeface="Arial" pitchFamily="34" charset="0"/>
              </a:rPr>
              <a:pPr/>
              <a:t>26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25805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44FBB27-AB9C-450F-A1EF-A251C03E32E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64453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FDBE78A-6844-41E5-82DF-345416EFBF0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730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Memory array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645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do we read from memory?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950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can we</a:t>
            </a:r>
            <a:r>
              <a:rPr lang="en-US" baseline="0" dirty="0"/>
              <a:t> write to memory?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077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Putting it all together...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7377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bigger memory array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0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797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1D45033-5DF9-254C-AE43-949A3F648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F6E3587E-C166-7241-8641-80DB899B6CC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5278CCD-08C1-9741-AA74-81532C55EE8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DBB9CE6-59C3-7748-B91E-866F7A4AB8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C76D0FF-34E0-A94C-A169-CB147371C0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EE5A3AB-518F-8446-990D-794118D859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E0FBEC6-C2A3-C848-83E6-8612D8F50E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6311100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E72AA85-09CF-1E43-A253-5ED593F52E7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B06F9B5-D2C4-2540-B7C8-3D01F3B653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3830E46-9481-B244-A332-BE659B1F3B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467928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D8B4FD5-1B6D-9447-B0C8-108E410759E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B073BFA-2958-6040-9539-66170979FCF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1FD70CD-D129-AD43-BE0A-4BD5106943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8981905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E72C703-3CCB-BC45-A095-5F3A1C15FF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DED4021-3C2C-F049-948C-C0D89475D8E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D5DF2B9-761D-CF45-9896-FA9C9CA132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03392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638B3204-DAC0-0844-B38E-1F32E500D5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57B6AF3-C494-A141-8E75-D5E34EBD3D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1350FE7-40CF-C44E-B81F-147E05B100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236035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DF0ED44-5FA2-C84E-B32D-97E95643A7F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C79F6515-67B8-7B4C-A670-0882731DC3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84462A8-4008-1E4F-AD6D-D60FA08E70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2100097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855DF4E9-0B69-B941-9078-6BBB342657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2E682AF-F8D7-ED45-A2CB-B7A37F2A26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36439C0-FD9F-F648-9822-E2F5B2562F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0107432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69EF201-1BD9-8048-A4FD-90236CE26C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C10B93E-EC5E-B84A-873C-9249894B8D3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C5386CF-FD3E-804A-A422-851869FE82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8407595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469BE50-3F7A-844A-96B2-FE195A0875A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35E50B-5F1F-764A-BAF0-A75C121A60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C6B5580-70AB-2D4A-A64E-49787D2930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183538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8BACFA-ACA5-1C49-9BF3-CC1737536A7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5A61068-0796-F247-92E4-0F0944184B7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2E27103-4A47-8B47-9690-82C095E668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2264456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8C2A66-E5DF-0544-8F8D-EC9E92E2C7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2152725-B7F3-1448-9397-2025FF06206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C1BEE0A-94FA-C849-9471-3C3D83068B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4845230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3093391C-D8A7-244E-9D13-5B29D18DC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05C86558-CF3B-A246-AC7A-803A55D7692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5BBE9A5-B183-A044-A0CD-6781ABF051D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B6194F3-FC48-B849-813E-C2C1022F5A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DFF035A-8445-4544-A39D-1EC7494A72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110B91-87B1-EE43-96AC-8BE5730086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C4185D35-1E2A-AC45-B02C-EA6811657D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9072639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B7A954A-8188-D246-B411-6762B4A6F6F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203C3F8-8682-F343-A50D-BB51751006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909B9-80FE-604C-8F22-276CF79445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0140222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467686D-A162-4D4E-A16E-79ECB343FB3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AE7C7E-0604-3442-A2B5-26D150C2184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33D64-0C46-F846-B942-6FCB38CC20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103033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EC166B2-6C5F-644D-8308-C80A5F4F989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7C0B5AA-9A80-0C49-B367-1ECF68A454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AED89-3750-2C4E-B358-FD45F9D67B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3951163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3FD8A9CB-A023-664B-B544-DA9F637954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A81246B-3804-8D45-A377-6CA0747C6C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5A885-3347-674F-B610-20357A11B2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7427206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0C2CD06-6978-ED43-8B46-94D13B77F0D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DCEF894-FECE-C24E-BF1C-46B041205B7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FED79-1DA5-E046-91EF-1848FBF1B5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895350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688A19A-3786-C646-B6E3-7B33C5DE11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692FFF3-038C-7946-937E-BE2EE55468B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5DB16-B694-E54F-9112-48649D85CF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527635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67B69D5-7F80-3649-8B74-E1F82ABE23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3B3FAA7-3D48-5240-823C-E5F3E8C26A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FF883-CE03-E94D-9C09-F7121B0FCB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2213337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F47C922-0AAB-C743-848A-A155AECBF6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C7094C0-6E26-494E-8D80-9A358315EE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77A7B-EC9A-614B-9C9E-EDE8828DDC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7035385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768431-1585-D849-9C1B-A8DF546831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0954A05-233C-1A41-9E0E-BBAE631E7F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5A064-9EC2-514E-9D5F-67714BDF11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7060350"/>
      </p:ext>
    </p:extLst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1FDE5F3-2F03-3E46-8F43-6C2E04612E0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9EF1C9C-5829-BF49-A5C1-ADA340B7CE0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9930B-3565-AF43-AEA8-CDE702A005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4579957"/>
      </p:ext>
    </p:extLst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442C3307-E095-4D46-85F1-0ECCEE15F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EEA1060E-A31A-C840-A1CB-3FBAE507703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41BD863-5EFA-D840-9808-3E307D1363A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14F276D-862D-4F4B-8486-7941385395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94A28C9-7D49-DE41-B907-ECDB4D5498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ED2F5E2-58F4-7D42-BC7B-2A4D643E70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E1B81267-8964-1D49-B4A4-55A4EC1781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977900"/>
      </p:ext>
    </p:extLst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C9B041-46B9-1041-B7C9-B56147D82E4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873B9AF-F396-A347-84A0-10A45B360E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8479E-A946-794F-A7FF-42016A14F5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22981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04783"/>
      </p:ext>
    </p:extLst>
  </p:cSld>
  <p:clrMapOvr>
    <a:masterClrMapping/>
  </p:clrMapOvr>
  <p:transition spd="med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83E358B-DADC-0142-8D97-BD10C7E125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E8BC86B-B458-A147-A360-8170B0071AE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A52BA-F7E0-374E-B2A4-39EE81724B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0186396"/>
      </p:ext>
    </p:extLst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1BA5D6-25D8-CD40-952D-E8B85116082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C05A62C-F9F8-734B-B1D7-93B9D78A69B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2E4E6-F614-8542-B73B-1D00F88259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5924856"/>
      </p:ext>
    </p:extLst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08EE454-FEF5-144F-9993-E20BE63766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EDADA00E-B9BF-6845-8AC1-2E297BC762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284B7-F921-824B-9063-97AC548BC1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0435698"/>
      </p:ext>
    </p:extLst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A40C3B-63E8-9D4F-840B-B793E28506E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5AEB223-C814-014F-B0BB-F606D96FEB4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1D0E0-3BE8-6D49-BFC1-6932858C52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5881732"/>
      </p:ext>
    </p:extLst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B33AF26-D7FA-6540-987E-5A81A778F0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AEDD0976-96FC-5A4F-85DB-64334119760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B87F2-269E-8C49-97D3-01D268864C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501936"/>
      </p:ext>
    </p:extLst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F064AC-DA72-B948-ACBF-F84A657A856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7F9F089-1C59-9342-99A9-044D2E84B4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77E88-2C05-FF4D-A140-317BA34FA93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10204"/>
      </p:ext>
    </p:extLst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7D6F38E-D465-BD4F-B216-503886C2A6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EE1B88B-AD74-CC49-BE18-D868C69742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281F4-7986-1A4B-A0A6-8ECA241410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4465104"/>
      </p:ext>
    </p:extLst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076C0B9-B682-CC4B-9B9D-A2C0254224A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74DA6AA-ACF1-BA4D-B3E1-8115D4923B0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C407F-11F7-FA4F-B6BD-3DB2BE0901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9609779"/>
      </p:ext>
    </p:extLst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BBAF9A9-2279-6F43-999F-F3F3AFACBDE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AE0721-E301-DE45-A043-64339548CF9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CB5FE-202E-2F4D-8D2F-A065C3FA67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5038251"/>
      </p:ext>
    </p:extLst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82041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718567"/>
      </p:ext>
    </p:extLst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483833"/>
      </p:ext>
    </p:extLst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257101"/>
      </p:ext>
    </p:extLst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03813"/>
      </p:ext>
    </p:extLst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991660"/>
      </p:ext>
    </p:extLst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532579"/>
      </p:ext>
    </p:extLst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444434"/>
      </p:ext>
    </p:extLst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117123"/>
      </p:ext>
    </p:extLst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706058"/>
      </p:ext>
    </p:extLst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237350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812449"/>
      </p:ext>
    </p:extLst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221416"/>
      </p:ext>
    </p:extLst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019752"/>
      </p:ext>
    </p:extLst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175590"/>
      </p:ext>
    </p:extLst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253504"/>
      </p:ext>
    </p:extLst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043211"/>
      </p:ext>
    </p:extLst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796558"/>
      </p:ext>
    </p:extLst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67550780"/>
      </p:ext>
    </p:extLst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25940645"/>
      </p:ext>
    </p:extLst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663393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48563231"/>
      </p:ext>
    </p:extLst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963234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3/8/19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3/8/19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3/8/19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3/8/19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3/8/19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3/8/19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3/8/19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3/8/19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3/8/19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3/8/19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3/8/19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3/8/19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5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4.xml"/><Relationship Id="rId11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2.xml"/><Relationship Id="rId9" Type="http://schemas.openxmlformats.org/officeDocument/2006/relationships/slideLayout" Target="../slideLayouts/slideLayout147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1.xml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  <p:sldLayoutId id="2147485568" r:id="rId13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1026">
            <a:extLst>
              <a:ext uri="{FF2B5EF4-FFF2-40B4-BE49-F238E27FC236}">
                <a16:creationId xmlns:a16="http://schemas.microsoft.com/office/drawing/2014/main" id="{F98AD535-8152-924E-99FA-19353090BB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4387" name="Rectangle 1027">
            <a:extLst>
              <a:ext uri="{FF2B5EF4-FFF2-40B4-BE49-F238E27FC236}">
                <a16:creationId xmlns:a16="http://schemas.microsoft.com/office/drawing/2014/main" id="{9FCBF52E-CAB0-D64A-9D75-52CA79E470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14183B8-1739-904D-B082-0E0EA2D1C0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4390" name="Line 1032">
            <a:extLst>
              <a:ext uri="{FF2B5EF4-FFF2-40B4-BE49-F238E27FC236}">
                <a16:creationId xmlns:a16="http://schemas.microsoft.com/office/drawing/2014/main" id="{24E9122A-CADE-7A45-998E-ECA88F46B13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391" name="Line 1033">
            <a:extLst>
              <a:ext uri="{FF2B5EF4-FFF2-40B4-BE49-F238E27FC236}">
                <a16:creationId xmlns:a16="http://schemas.microsoft.com/office/drawing/2014/main" id="{08E24FD8-CF51-1643-8D38-33809893AEE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81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77" r:id="rId1"/>
    <p:sldLayoutId id="2147485378" r:id="rId2"/>
    <p:sldLayoutId id="2147485379" r:id="rId3"/>
    <p:sldLayoutId id="2147485380" r:id="rId4"/>
    <p:sldLayoutId id="2147485381" r:id="rId5"/>
    <p:sldLayoutId id="2147485382" r:id="rId6"/>
    <p:sldLayoutId id="2147485383" r:id="rId7"/>
    <p:sldLayoutId id="2147485384" r:id="rId8"/>
    <p:sldLayoutId id="2147485385" r:id="rId9"/>
    <p:sldLayoutId id="2147485386" r:id="rId10"/>
    <p:sldLayoutId id="214748538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3135AEEB-38CE-0E4E-BAE1-2238898709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6616D9E3-AE7D-5348-8E30-363BDCF2ED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E67F364-CA76-BE48-AC17-287423C9448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AE1A2D04-524E-7B4B-B613-E5F9A4C89A6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472007ED-F662-FF41-8075-B23FB15CCE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EF4903F2-36AA-2C43-AE44-07A7AAFC7AF5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E379FADA-762A-B44F-B320-C25DC3975CD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8856" name="Picture 7" descr="safari.png">
            <a:extLst>
              <a:ext uri="{FF2B5EF4-FFF2-40B4-BE49-F238E27FC236}">
                <a16:creationId xmlns:a16="http://schemas.microsoft.com/office/drawing/2014/main" id="{4E5EC37A-B72A-0649-A2DD-8ECE0C7B768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7222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15" r:id="rId1"/>
    <p:sldLayoutId id="2147485416" r:id="rId2"/>
    <p:sldLayoutId id="2147485417" r:id="rId3"/>
    <p:sldLayoutId id="2147485418" r:id="rId4"/>
    <p:sldLayoutId id="2147485419" r:id="rId5"/>
    <p:sldLayoutId id="2147485420" r:id="rId6"/>
    <p:sldLayoutId id="2147485421" r:id="rId7"/>
    <p:sldLayoutId id="2147485422" r:id="rId8"/>
    <p:sldLayoutId id="2147485423" r:id="rId9"/>
    <p:sldLayoutId id="2147485424" r:id="rId10"/>
    <p:sldLayoutId id="214748542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1026">
            <a:extLst>
              <a:ext uri="{FF2B5EF4-FFF2-40B4-BE49-F238E27FC236}">
                <a16:creationId xmlns:a16="http://schemas.microsoft.com/office/drawing/2014/main" id="{9B531495-08CA-AD42-BE68-5054BA66D3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49859" name="Rectangle 1027">
            <a:extLst>
              <a:ext uri="{FF2B5EF4-FFF2-40B4-BE49-F238E27FC236}">
                <a16:creationId xmlns:a16="http://schemas.microsoft.com/office/drawing/2014/main" id="{C47FDF7A-45F6-8741-BD8C-A03CA76F6B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6D1095C-EAEB-C44A-855F-3802B912145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131E147-01D2-E54B-A83B-5F367EF1410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C84789FF-BFD8-8B4E-B281-02AF34E6FD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49862" name="Line 1032">
            <a:extLst>
              <a:ext uri="{FF2B5EF4-FFF2-40B4-BE49-F238E27FC236}">
                <a16:creationId xmlns:a16="http://schemas.microsoft.com/office/drawing/2014/main" id="{6BC2560F-E80A-A74B-8450-49BC8EF4F5C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9863" name="Line 1033">
            <a:extLst>
              <a:ext uri="{FF2B5EF4-FFF2-40B4-BE49-F238E27FC236}">
                <a16:creationId xmlns:a16="http://schemas.microsoft.com/office/drawing/2014/main" id="{33BDE1BA-CDE3-594C-B9E1-7F8D71FE4FA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49864" name="Picture 7" descr="safari.png">
            <a:extLst>
              <a:ext uri="{FF2B5EF4-FFF2-40B4-BE49-F238E27FC236}">
                <a16:creationId xmlns:a16="http://schemas.microsoft.com/office/drawing/2014/main" id="{F93562FE-4097-4849-BA7C-FC968AE34F0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060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9" r:id="rId1"/>
    <p:sldLayoutId id="2147485520" r:id="rId2"/>
    <p:sldLayoutId id="2147485521" r:id="rId3"/>
    <p:sldLayoutId id="2147485522" r:id="rId4"/>
    <p:sldLayoutId id="2147485523" r:id="rId5"/>
    <p:sldLayoutId id="2147485524" r:id="rId6"/>
    <p:sldLayoutId id="2147485525" r:id="rId7"/>
    <p:sldLayoutId id="2147485526" r:id="rId8"/>
    <p:sldLayoutId id="2147485527" r:id="rId9"/>
    <p:sldLayoutId id="2147485528" r:id="rId10"/>
    <p:sldLayoutId id="2147485529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817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57" r:id="rId1"/>
    <p:sldLayoutId id="2147485558" r:id="rId2"/>
    <p:sldLayoutId id="2147485559" r:id="rId3"/>
    <p:sldLayoutId id="2147485560" r:id="rId4"/>
    <p:sldLayoutId id="2147485561" r:id="rId5"/>
    <p:sldLayoutId id="2147485562" r:id="rId6"/>
    <p:sldLayoutId id="2147485563" r:id="rId7"/>
    <p:sldLayoutId id="2147485564" r:id="rId8"/>
    <p:sldLayoutId id="2147485565" r:id="rId9"/>
    <p:sldLayoutId id="2147485566" r:id="rId10"/>
    <p:sldLayoutId id="214748556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602413"/>
            <a:ext cx="2057400" cy="261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988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70" r:id="rId1"/>
    <p:sldLayoutId id="2147485571" r:id="rId2"/>
    <p:sldLayoutId id="2147485572" r:id="rId3"/>
    <p:sldLayoutId id="2147485573" r:id="rId4"/>
    <p:sldLayoutId id="2147485574" r:id="rId5"/>
    <p:sldLayoutId id="2147485575" r:id="rId6"/>
    <p:sldLayoutId id="2147485576" r:id="rId7"/>
    <p:sldLayoutId id="2147485577" r:id="rId8"/>
    <p:sldLayoutId id="2147485578" r:id="rId9"/>
    <p:sldLayoutId id="2147485579" r:id="rId10"/>
    <p:sldLayoutId id="2147485580" r:id="rId11"/>
    <p:sldLayoutId id="214748558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3/8/19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1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41.bin"/><Relationship Id="rId4" Type="http://schemas.openxmlformats.org/officeDocument/2006/relationships/slideLayout" Target="../slideLayouts/slideLayout151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42.bin"/><Relationship Id="rId4" Type="http://schemas.openxmlformats.org/officeDocument/2006/relationships/slideLayout" Target="../slideLayouts/slideLayout151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43.bin"/><Relationship Id="rId4" Type="http://schemas.openxmlformats.org/officeDocument/2006/relationships/slideLayout" Target="../slideLayouts/slideLayout151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44.bin"/><Relationship Id="rId4" Type="http://schemas.openxmlformats.org/officeDocument/2006/relationships/slideLayout" Target="../slideLayouts/slideLayout151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45.bin"/><Relationship Id="rId4" Type="http://schemas.openxmlformats.org/officeDocument/2006/relationships/slideLayout" Target="../slideLayouts/slideLayout151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46.bin"/><Relationship Id="rId4" Type="http://schemas.openxmlformats.org/officeDocument/2006/relationships/slideLayout" Target="../slideLayouts/slideLayout151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47.bin"/><Relationship Id="rId4" Type="http://schemas.openxmlformats.org/officeDocument/2006/relationships/slideLayout" Target="../slideLayouts/slideLayout151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48.bin"/><Relationship Id="rId4" Type="http://schemas.openxmlformats.org/officeDocument/2006/relationships/slideLayout" Target="../slideLayouts/slideLayout151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49.bin"/><Relationship Id="rId4" Type="http://schemas.openxmlformats.org/officeDocument/2006/relationships/slideLayout" Target="../slideLayouts/slideLayout15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50.bin"/><Relationship Id="rId4" Type="http://schemas.openxmlformats.org/officeDocument/2006/relationships/slideLayout" Target="../slideLayouts/slideLayout151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51.bin"/><Relationship Id="rId4" Type="http://schemas.openxmlformats.org/officeDocument/2006/relationships/slideLayout" Target="../slideLayouts/slideLayout151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52.bin"/><Relationship Id="rId4" Type="http://schemas.openxmlformats.org/officeDocument/2006/relationships/slideLayout" Target="../slideLayouts/slideLayout151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53.bin"/><Relationship Id="rId4" Type="http://schemas.openxmlformats.org/officeDocument/2006/relationships/slideLayout" Target="../slideLayouts/slideLayout151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1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16.xml"/><Relationship Id="rId1" Type="http://schemas.openxmlformats.org/officeDocument/2006/relationships/vmlDrawing" Target="../drawings/vmlDrawing44.vml"/><Relationship Id="rId6" Type="http://schemas.openxmlformats.org/officeDocument/2006/relationships/image" Target="../media/image29.png"/><Relationship Id="rId5" Type="http://schemas.openxmlformats.org/officeDocument/2006/relationships/image" Target="../media/image19.wmf"/><Relationship Id="rId4" Type="http://schemas.openxmlformats.org/officeDocument/2006/relationships/oleObject" Target="../embeddings/oleObject54.bin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17.xml"/><Relationship Id="rId1" Type="http://schemas.openxmlformats.org/officeDocument/2006/relationships/vmlDrawing" Target="../drawings/vmlDrawing45.vml"/><Relationship Id="rId6" Type="http://schemas.openxmlformats.org/officeDocument/2006/relationships/image" Target="../media/image29.png"/><Relationship Id="rId5" Type="http://schemas.openxmlformats.org/officeDocument/2006/relationships/image" Target="../media/image19.wmf"/><Relationship Id="rId4" Type="http://schemas.openxmlformats.org/officeDocument/2006/relationships/oleObject" Target="../embeddings/oleObject55.bin"/></Relationships>
</file>

<file path=ppt/slides/_rels/slide1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tags" Target="../tags/tag119.xml"/><Relationship Id="rId7" Type="http://schemas.openxmlformats.org/officeDocument/2006/relationships/oleObject" Target="../embeddings/oleObject57.bin"/><Relationship Id="rId2" Type="http://schemas.openxmlformats.org/officeDocument/2006/relationships/tags" Target="../tags/tag118.xml"/><Relationship Id="rId1" Type="http://schemas.openxmlformats.org/officeDocument/2006/relationships/vmlDrawing" Target="../drawings/vmlDrawing46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56.bin"/><Relationship Id="rId4" Type="http://schemas.openxmlformats.org/officeDocument/2006/relationships/slideLayout" Target="../slideLayouts/slideLayout151.xml"/><Relationship Id="rId9" Type="http://schemas.openxmlformats.org/officeDocument/2006/relationships/image" Target="../media/image29.png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51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51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20.xml"/><Relationship Id="rId1" Type="http://schemas.openxmlformats.org/officeDocument/2006/relationships/vmlDrawing" Target="../drawings/vmlDrawing47.vml"/><Relationship Id="rId5" Type="http://schemas.openxmlformats.org/officeDocument/2006/relationships/image" Target="../media/image34.wmf"/><Relationship Id="rId4" Type="http://schemas.openxmlformats.org/officeDocument/2006/relationships/oleObject" Target="../embeddings/oleObject5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7" Type="http://schemas.openxmlformats.org/officeDocument/2006/relationships/image" Target="../media/image196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5.png"/><Relationship Id="rId5" Type="http://schemas.openxmlformats.org/officeDocument/2006/relationships/image" Target="../media/image194.png"/><Relationship Id="rId4" Type="http://schemas.openxmlformats.org/officeDocument/2006/relationships/image" Target="../media/image193.png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21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35.wmf"/><Relationship Id="rId4" Type="http://schemas.openxmlformats.org/officeDocument/2006/relationships/oleObject" Target="../embeddings/oleObject59.bin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22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36.wmf"/><Relationship Id="rId4" Type="http://schemas.openxmlformats.org/officeDocument/2006/relationships/oleObject" Target="../embeddings/oleObject60.bin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23.xml"/><Relationship Id="rId1" Type="http://schemas.openxmlformats.org/officeDocument/2006/relationships/vmlDrawing" Target="../drawings/vmlDrawing50.vml"/><Relationship Id="rId5" Type="http://schemas.openxmlformats.org/officeDocument/2006/relationships/image" Target="../media/image37.wmf"/><Relationship Id="rId4" Type="http://schemas.openxmlformats.org/officeDocument/2006/relationships/oleObject" Target="../embeddings/oleObject61.bin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4" Type="http://schemas.openxmlformats.org/officeDocument/2006/relationships/notesSlide" Target="../notesSlides/notesSlide30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notesSlide" Target="../notesSlides/notesSlide31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7" Type="http://schemas.openxmlformats.org/officeDocument/2006/relationships/image" Target="../media/image199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8.png"/><Relationship Id="rId5" Type="http://schemas.openxmlformats.org/officeDocument/2006/relationships/image" Target="../media/image197.png"/><Relationship Id="rId4" Type="http://schemas.openxmlformats.org/officeDocument/2006/relationships/image" Target="../media/image19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png"/><Relationship Id="rId3" Type="http://schemas.openxmlformats.org/officeDocument/2006/relationships/image" Target="../media/image200.png"/><Relationship Id="rId7" Type="http://schemas.openxmlformats.org/officeDocument/2006/relationships/image" Target="../media/image203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2.png"/><Relationship Id="rId5" Type="http://schemas.openxmlformats.org/officeDocument/2006/relationships/image" Target="../media/image201.png"/><Relationship Id="rId4" Type="http://schemas.openxmlformats.org/officeDocument/2006/relationships/image" Target="../media/image170.png"/><Relationship Id="rId9" Type="http://schemas.openxmlformats.org/officeDocument/2006/relationships/image" Target="../media/image20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5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1.xml"/><Relationship Id="rId1" Type="http://schemas.openxmlformats.org/officeDocument/2006/relationships/tags" Target="../tags/tag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giZlSOcGFM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5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5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5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5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afari.ethz.ch/digitaltechnik/spring2019/lib/exe/fetch.php?media=gordon_moore_1965_article.pdf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1.xml"/><Relationship Id="rId4" Type="http://schemas.openxmlformats.org/officeDocument/2006/relationships/image" Target="../media/image7.tiff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5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tags" Target="../tags/tag5.xml"/><Relationship Id="rId7" Type="http://schemas.openxmlformats.org/officeDocument/2006/relationships/oleObject" Target="../embeddings/oleObject2.bin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people.inf.ethz.ch/omutlu/pub/staged-memory-scheduling_isca12.pdf" TargetMode="External"/><Relationship Id="rId3" Type="http://schemas.openxmlformats.org/officeDocument/2006/relationships/hyperlink" Target="https://safari.ethz.ch/digitaltechnik/spring2019/lib/exe/fetch.php?media=onur-digitaldesign-s19-how-to-do-the-paper-reviews.ppt" TargetMode="External"/><Relationship Id="rId7" Type="http://schemas.openxmlformats.org/officeDocument/2006/relationships/hyperlink" Target="https://safari.ethz.ch/digitaltechnik/spring2019/lib/exe/fetch.php?media=review-chapter-om-2.pdf" TargetMode="External"/><Relationship Id="rId2" Type="http://schemas.openxmlformats.org/officeDocument/2006/relationships/hyperlink" Target="https://safari.ethz.ch/digitaltechnik/spring2019/lib/exe/fetch.php?media=onur-digitaldesign-s19-how-to-do-the-paper-reviews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afari.ethz.ch/digitaltechnik/spring2019/lib/exe/fetch.php?media=review-chapter-om.pdf" TargetMode="External"/><Relationship Id="rId5" Type="http://schemas.openxmlformats.org/officeDocument/2006/relationships/hyperlink" Target="https://people.inf.ethz.ch/omutlu/pub/main-memory-scaling_springer15.pdf" TargetMode="External"/><Relationship Id="rId4" Type="http://schemas.openxmlformats.org/officeDocument/2006/relationships/hyperlink" Target="https://www.youtube.com/watch?v=tOL6FANAJ8c" TargetMode="External"/><Relationship Id="rId9" Type="http://schemas.openxmlformats.org/officeDocument/2006/relationships/hyperlink" Target="https://safari.ethz.ch/digitaltechnik/spring2019/lib/exe/fetch.php?media=review-sms.pdf" TargetMode="Externa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tags" Target="../tags/tag8.xml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3.wmf"/><Relationship Id="rId2" Type="http://schemas.openxmlformats.org/officeDocument/2006/relationships/tags" Target="../tags/tag7.xml"/><Relationship Id="rId1" Type="http://schemas.openxmlformats.org/officeDocument/2006/relationships/vmlDrawing" Target="../drawings/vmlDrawing3.vml"/><Relationship Id="rId6" Type="http://schemas.openxmlformats.org/officeDocument/2006/relationships/notesSlide" Target="../notesSlides/notesSlide12.xml"/><Relationship Id="rId11" Type="http://schemas.openxmlformats.org/officeDocument/2006/relationships/oleObject" Target="../embeddings/oleObject5.bin"/><Relationship Id="rId5" Type="http://schemas.openxmlformats.org/officeDocument/2006/relationships/slideLayout" Target="../slideLayouts/slideLayout151.xml"/><Relationship Id="rId10" Type="http://schemas.openxmlformats.org/officeDocument/2006/relationships/image" Target="../media/image12.wmf"/><Relationship Id="rId4" Type="http://schemas.openxmlformats.org/officeDocument/2006/relationships/tags" Target="../tags/tag9.xml"/><Relationship Id="rId9" Type="http://schemas.openxmlformats.org/officeDocument/2006/relationships/oleObject" Target="../embeddings/oleObject4.bin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tags" Target="../tags/tag11.xml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3.wmf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notesSlide" Target="../notesSlides/notesSlide13.xml"/><Relationship Id="rId11" Type="http://schemas.openxmlformats.org/officeDocument/2006/relationships/oleObject" Target="../embeddings/oleObject8.bin"/><Relationship Id="rId5" Type="http://schemas.openxmlformats.org/officeDocument/2006/relationships/slideLayout" Target="../slideLayouts/slideLayout151.xml"/><Relationship Id="rId10" Type="http://schemas.openxmlformats.org/officeDocument/2006/relationships/image" Target="../media/image12.wmf"/><Relationship Id="rId4" Type="http://schemas.openxmlformats.org/officeDocument/2006/relationships/tags" Target="../tags/tag12.xml"/><Relationship Id="rId9" Type="http://schemas.openxmlformats.org/officeDocument/2006/relationships/oleObject" Target="../embeddings/oleObject7.bin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1.xml"/><Relationship Id="rId4" Type="http://schemas.openxmlformats.org/officeDocument/2006/relationships/image" Target="../media/image9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9.bin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tags" Target="../tags/tag15.xml"/><Relationship Id="rId7" Type="http://schemas.openxmlformats.org/officeDocument/2006/relationships/oleObject" Target="../embeddings/oleObject11.bin"/><Relationship Id="rId2" Type="http://schemas.openxmlformats.org/officeDocument/2006/relationships/tags" Target="../tags/tag1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0.bin"/><Relationship Id="rId4" Type="http://schemas.openxmlformats.org/officeDocument/2006/relationships/slideLayout" Target="../slideLayouts/slideLayout15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2.bin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3.bin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8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4.bin"/><Relationship Id="rId4" Type="http://schemas.openxmlformats.org/officeDocument/2006/relationships/notesSlide" Target="../notesSlides/notesSlide18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5.bin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tags" Target="../tags/tag21.xml"/><Relationship Id="rId7" Type="http://schemas.openxmlformats.org/officeDocument/2006/relationships/oleObject" Target="../embeddings/oleObject17.bin"/><Relationship Id="rId2" Type="http://schemas.openxmlformats.org/officeDocument/2006/relationships/tags" Target="../tags/tag20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6.bin"/><Relationship Id="rId4" Type="http://schemas.openxmlformats.org/officeDocument/2006/relationships/slideLayout" Target="../slideLayouts/slideLayout151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tags" Target="../tags/tag23.xml"/><Relationship Id="rId7" Type="http://schemas.openxmlformats.org/officeDocument/2006/relationships/oleObject" Target="../embeddings/oleObject19.bin"/><Relationship Id="rId2" Type="http://schemas.openxmlformats.org/officeDocument/2006/relationships/tags" Target="../tags/tag2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8.bin"/><Relationship Id="rId4" Type="http://schemas.openxmlformats.org/officeDocument/2006/relationships/slideLayout" Target="../slideLayouts/slideLayout151.xml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tags" Target="../tags/tag25.xml"/><Relationship Id="rId7" Type="http://schemas.openxmlformats.org/officeDocument/2006/relationships/oleObject" Target="../embeddings/oleObject21.bin"/><Relationship Id="rId2" Type="http://schemas.openxmlformats.org/officeDocument/2006/relationships/tags" Target="../tags/tag2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0.bin"/><Relationship Id="rId4" Type="http://schemas.openxmlformats.org/officeDocument/2006/relationships/slideLayout" Target="../slideLayouts/slideLayout15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tags" Target="../tags/tag27.xml"/><Relationship Id="rId7" Type="http://schemas.openxmlformats.org/officeDocument/2006/relationships/oleObject" Target="../embeddings/oleObject23.bin"/><Relationship Id="rId2" Type="http://schemas.openxmlformats.org/officeDocument/2006/relationships/tags" Target="../tags/tag26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2.bin"/><Relationship Id="rId4" Type="http://schemas.openxmlformats.org/officeDocument/2006/relationships/slideLayout" Target="../slideLayouts/slideLayout151.xml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tags" Target="../tags/tag29.xml"/><Relationship Id="rId7" Type="http://schemas.openxmlformats.org/officeDocument/2006/relationships/oleObject" Target="../embeddings/oleObject25.bin"/><Relationship Id="rId2" Type="http://schemas.openxmlformats.org/officeDocument/2006/relationships/tags" Target="../tags/tag28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4.bin"/><Relationship Id="rId4" Type="http://schemas.openxmlformats.org/officeDocument/2006/relationships/slideLayout" Target="../slideLayouts/slideLayout15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tags" Target="../tags/tag31.xml"/><Relationship Id="rId7" Type="http://schemas.openxmlformats.org/officeDocument/2006/relationships/notesSlide" Target="../notesSlides/notesSlide19.xml"/><Relationship Id="rId2" Type="http://schemas.openxmlformats.org/officeDocument/2006/relationships/tags" Target="../tags/tag30.xml"/><Relationship Id="rId1" Type="http://schemas.openxmlformats.org/officeDocument/2006/relationships/vmlDrawing" Target="../drawings/vmlDrawing16.vml"/><Relationship Id="rId6" Type="http://schemas.openxmlformats.org/officeDocument/2006/relationships/slideLayout" Target="../slideLayouts/slideLayout151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image" Target="../media/image23.wmf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tags" Target="../tags/tag35.xml"/><Relationship Id="rId7" Type="http://schemas.openxmlformats.org/officeDocument/2006/relationships/notesSlide" Target="../notesSlides/notesSlide20.xml"/><Relationship Id="rId2" Type="http://schemas.openxmlformats.org/officeDocument/2006/relationships/tags" Target="../tags/tag34.xml"/><Relationship Id="rId1" Type="http://schemas.openxmlformats.org/officeDocument/2006/relationships/vmlDrawing" Target="../drawings/vmlDrawing17.vml"/><Relationship Id="rId6" Type="http://schemas.openxmlformats.org/officeDocument/2006/relationships/slideLayout" Target="../slideLayouts/slideLayout151.xml"/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9" Type="http://schemas.openxmlformats.org/officeDocument/2006/relationships/image" Target="../media/image23.wmf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3" Type="http://schemas.openxmlformats.org/officeDocument/2006/relationships/tags" Target="../tags/tag39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38.xml"/><Relationship Id="rId1" Type="http://schemas.openxmlformats.org/officeDocument/2006/relationships/vmlDrawing" Target="../drawings/vmlDrawing18.v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10" Type="http://schemas.openxmlformats.org/officeDocument/2006/relationships/image" Target="../media/image23.wmf"/><Relationship Id="rId4" Type="http://schemas.openxmlformats.org/officeDocument/2006/relationships/tags" Target="../tags/tag40.xml"/><Relationship Id="rId9" Type="http://schemas.openxmlformats.org/officeDocument/2006/relationships/oleObject" Target="../embeddings/oleObject28.bin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3" Type="http://schemas.openxmlformats.org/officeDocument/2006/relationships/tags" Target="../tags/tag44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43.xml"/><Relationship Id="rId1" Type="http://schemas.openxmlformats.org/officeDocument/2006/relationships/vmlDrawing" Target="../drawings/vmlDrawing19.v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10" Type="http://schemas.openxmlformats.org/officeDocument/2006/relationships/image" Target="../media/image23.wmf"/><Relationship Id="rId4" Type="http://schemas.openxmlformats.org/officeDocument/2006/relationships/tags" Target="../tags/tag45.xml"/><Relationship Id="rId9" Type="http://schemas.openxmlformats.org/officeDocument/2006/relationships/oleObject" Target="../embeddings/oleObject29.bin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3.xml"/><Relationship Id="rId3" Type="http://schemas.openxmlformats.org/officeDocument/2006/relationships/tags" Target="../tags/tag49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48.xml"/><Relationship Id="rId1" Type="http://schemas.openxmlformats.org/officeDocument/2006/relationships/vmlDrawing" Target="../drawings/vmlDrawing20.v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10" Type="http://schemas.openxmlformats.org/officeDocument/2006/relationships/image" Target="../media/image23.wmf"/><Relationship Id="rId4" Type="http://schemas.openxmlformats.org/officeDocument/2006/relationships/tags" Target="../tags/tag50.xml"/><Relationship Id="rId9" Type="http://schemas.openxmlformats.org/officeDocument/2006/relationships/oleObject" Target="../embeddings/oleObject30.bin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4.xml"/><Relationship Id="rId3" Type="http://schemas.openxmlformats.org/officeDocument/2006/relationships/tags" Target="../tags/tag54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53.xml"/><Relationship Id="rId1" Type="http://schemas.openxmlformats.org/officeDocument/2006/relationships/vmlDrawing" Target="../drawings/vmlDrawing21.v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10" Type="http://schemas.openxmlformats.org/officeDocument/2006/relationships/image" Target="../media/image23.wmf"/><Relationship Id="rId4" Type="http://schemas.openxmlformats.org/officeDocument/2006/relationships/tags" Target="../tags/tag55.xml"/><Relationship Id="rId9" Type="http://schemas.openxmlformats.org/officeDocument/2006/relationships/oleObject" Target="../embeddings/oleObject31.bin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5.xml"/><Relationship Id="rId3" Type="http://schemas.openxmlformats.org/officeDocument/2006/relationships/tags" Target="../tags/tag59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58.xml"/><Relationship Id="rId1" Type="http://schemas.openxmlformats.org/officeDocument/2006/relationships/vmlDrawing" Target="../drawings/vmlDrawing22.v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10" Type="http://schemas.openxmlformats.org/officeDocument/2006/relationships/image" Target="../media/image23.wmf"/><Relationship Id="rId4" Type="http://schemas.openxmlformats.org/officeDocument/2006/relationships/tags" Target="../tags/tag60.xml"/><Relationship Id="rId9" Type="http://schemas.openxmlformats.org/officeDocument/2006/relationships/oleObject" Target="../embeddings/oleObject32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6.xml"/><Relationship Id="rId3" Type="http://schemas.openxmlformats.org/officeDocument/2006/relationships/tags" Target="../tags/tag64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63.xml"/><Relationship Id="rId1" Type="http://schemas.openxmlformats.org/officeDocument/2006/relationships/vmlDrawing" Target="../drawings/vmlDrawing23.v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10" Type="http://schemas.openxmlformats.org/officeDocument/2006/relationships/image" Target="../media/image23.wmf"/><Relationship Id="rId4" Type="http://schemas.openxmlformats.org/officeDocument/2006/relationships/tags" Target="../tags/tag65.xml"/><Relationship Id="rId9" Type="http://schemas.openxmlformats.org/officeDocument/2006/relationships/oleObject" Target="../embeddings/oleObject33.bin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7.xml"/><Relationship Id="rId3" Type="http://schemas.openxmlformats.org/officeDocument/2006/relationships/tags" Target="../tags/tag69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68.xml"/><Relationship Id="rId1" Type="http://schemas.openxmlformats.org/officeDocument/2006/relationships/vmlDrawing" Target="../drawings/vmlDrawing24.v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10" Type="http://schemas.openxmlformats.org/officeDocument/2006/relationships/image" Target="../media/image23.wmf"/><Relationship Id="rId4" Type="http://schemas.openxmlformats.org/officeDocument/2006/relationships/tags" Target="../tags/tag70.xml"/><Relationship Id="rId9" Type="http://schemas.openxmlformats.org/officeDocument/2006/relationships/oleObject" Target="../embeddings/oleObject34.bin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35.bin"/><Relationship Id="rId4" Type="http://schemas.openxmlformats.org/officeDocument/2006/relationships/slideLayout" Target="../slideLayouts/slideLayout151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7" Type="http://schemas.openxmlformats.org/officeDocument/2006/relationships/image" Target="../media/image23.wmf"/><Relationship Id="rId2" Type="http://schemas.openxmlformats.org/officeDocument/2006/relationships/tags" Target="../tags/tag75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36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77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7" Type="http://schemas.openxmlformats.org/officeDocument/2006/relationships/image" Target="../media/image23.wmf"/><Relationship Id="rId2" Type="http://schemas.openxmlformats.org/officeDocument/2006/relationships/tags" Target="../tags/tag78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37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80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7" Type="http://schemas.openxmlformats.org/officeDocument/2006/relationships/image" Target="../media/image23.wmf"/><Relationship Id="rId2" Type="http://schemas.openxmlformats.org/officeDocument/2006/relationships/tags" Target="../tags/tag81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38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83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7" Type="http://schemas.openxmlformats.org/officeDocument/2006/relationships/image" Target="../media/image23.wmf"/><Relationship Id="rId2" Type="http://schemas.openxmlformats.org/officeDocument/2006/relationships/tags" Target="../tags/tag84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39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86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image" Target="../media/image23.wmf"/><Relationship Id="rId2" Type="http://schemas.openxmlformats.org/officeDocument/2006/relationships/tags" Target="../tags/tag87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40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89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779208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Lecture 6: Sequential Logic Design</a:t>
            </a: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8 March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69D55-D8A9-E440-974E-8660BA217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Logic Minimization Using K-Maps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0B7DD5-C5AF-7540-9E00-8B5A615D1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Very simple guideline:</a:t>
            </a:r>
          </a:p>
          <a:p>
            <a:pPr lvl="1"/>
            <a:r>
              <a:rPr lang="en-US"/>
              <a:t>Circle all the rectangular blocks of 1’s in the map, using the fewest possible number of circles</a:t>
            </a:r>
          </a:p>
          <a:p>
            <a:pPr lvl="2"/>
            <a:r>
              <a:rPr lang="en-US"/>
              <a:t>Each circle should be as large as possible</a:t>
            </a:r>
          </a:p>
          <a:p>
            <a:pPr lvl="1"/>
            <a:r>
              <a:rPr lang="en-US"/>
              <a:t>Read off the implicants that were circled</a:t>
            </a:r>
          </a:p>
          <a:p>
            <a:endParaRPr lang="en-US"/>
          </a:p>
          <a:p>
            <a:r>
              <a:rPr lang="en-US"/>
              <a:t>More formally:</a:t>
            </a:r>
          </a:p>
          <a:p>
            <a:pPr lvl="1"/>
            <a:r>
              <a:rPr lang="en-US"/>
              <a:t>A Boolean equation is minimized when it is written as a sum of the fewest number of prime implicants</a:t>
            </a:r>
          </a:p>
          <a:p>
            <a:pPr lvl="1"/>
            <a:r>
              <a:rPr lang="en-US"/>
              <a:t>Each circle on the K-map represents an implicant</a:t>
            </a:r>
          </a:p>
          <a:p>
            <a:pPr lvl="1"/>
            <a:r>
              <a:rPr lang="en-US"/>
              <a:t>The largest possible circles are prime implicants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CE91BE-8C2D-F744-9A35-F01A51D617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1728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Schematic: State Register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36" y="2286000"/>
            <a:ext cx="7622327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722736" y="3886200"/>
            <a:ext cx="801264" cy="457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1360259"/>
      </p:ext>
    </p:extLst>
  </p:cSld>
  <p:clrMapOvr>
    <a:masterClrMapping/>
  </p:clrMapOvr>
  <p:transition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101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Schematic: State Register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4325938" y="838200"/>
          <a:ext cx="1922462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588" name="VISIO" r:id="rId5" imgW="769378" imgH="1343359" progId="Visio.Drawing.6">
                  <p:embed/>
                </p:oleObj>
              </mc:Choice>
              <mc:Fallback>
                <p:oleObj name="VISIO" r:id="rId5" imgW="769378" imgH="1343359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5938" y="838200"/>
                        <a:ext cx="1922462" cy="335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52990741"/>
      </p:ext>
    </p:extLst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102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Schematic: Next State Logic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228600" y="838200"/>
          <a:ext cx="6030913" cy="398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612" name="VISIO" r:id="rId5" imgW="2462316" imgH="1628823" progId="Visio.Drawing.6">
                  <p:embed/>
                </p:oleObj>
              </mc:Choice>
              <mc:Fallback>
                <p:oleObj name="VISIO" r:id="rId5" imgW="2462316" imgH="1628823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838200"/>
                        <a:ext cx="6030913" cy="3989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2286000" y="5029200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xor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35319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587135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3088227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358535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02731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11281772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Schematic: Output Logic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304800" y="838200"/>
          <a:ext cx="8458200" cy="3935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636" name="VISIO" r:id="rId5" imgW="3500366" imgH="1628823" progId="Visio.Drawing.6">
                  <p:embed/>
                </p:oleObj>
              </mc:Choice>
              <mc:Fallback>
                <p:oleObj name="VISIO" r:id="rId5" imgW="3500366" imgH="1628823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838200"/>
                        <a:ext cx="8458200" cy="3935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810000" y="4881564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endParaRPr kumimoji="0" lang="de-CH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572000" y="5338764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4572000" y="5719764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99689844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104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660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6" name="Content Placeholder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val 6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10" name="Oval 9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3" name="Oval 12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6" name="Oval 15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9" name="Arc 18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0" name="Straight Arrow Connector 19"/>
            <p:cNvCxnSpPr>
              <a:stCxn id="26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1" name="Group 20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2" name="Arc 21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4" name="Freeform 23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91978" y="3286897"/>
            <a:ext cx="908222" cy="312626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1600199" y="3200400"/>
            <a:ext cx="20450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8380547"/>
      </p:ext>
    </p:extLst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105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84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6" name="Content Placeholder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val 6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10" name="Oval 9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3" name="Oval 12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6" name="Oval 15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9" name="Arc 18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0" name="Straight Arrow Connector 19"/>
            <p:cNvCxnSpPr>
              <a:stCxn id="26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1" name="Group 20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2" name="Arc 21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4" name="Freeform 23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1600199" y="3200400"/>
            <a:ext cx="20450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208161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106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708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2514600" y="3200400"/>
            <a:ext cx="113064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6329315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107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32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4050825"/>
      </p:ext>
    </p:extLst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56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044663"/>
      </p:ext>
    </p:extLst>
  </p:cSld>
  <p:clrMapOvr>
    <a:masterClrMapping/>
  </p:clrMapOvr>
  <p:transition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109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780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5105401" y="3205034"/>
            <a:ext cx="1619394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719236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D0C63-7ABB-4E9D-BDEA-76A4907B9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K-map Rules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B91592-6A50-45B2-9F62-76A4DB7FDC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914400"/>
                <a:ext cx="8839200" cy="5193723"/>
              </a:xfrm>
            </p:spPr>
            <p:txBody>
              <a:bodyPr/>
              <a:lstStyle/>
              <a:p>
                <a:r>
                  <a:rPr lang="en-US" b="1">
                    <a:solidFill>
                      <a:srgbClr val="00B050"/>
                    </a:solidFill>
                  </a:rPr>
                  <a:t>What can be legally combined (circled) in the K-map?</a:t>
                </a:r>
              </a:p>
              <a:p>
                <a:pPr lvl="1"/>
                <a:r>
                  <a:rPr lang="en-US" sz="2000"/>
                  <a:t>Rectangular groups of </a:t>
                </a:r>
                <a:r>
                  <a:rPr lang="en-US" sz="2000">
                    <a:solidFill>
                      <a:srgbClr val="0000FF"/>
                    </a:solidFill>
                  </a:rPr>
                  <a:t>size 2</a:t>
                </a:r>
                <a:r>
                  <a:rPr lang="en-US" sz="2000" baseline="31999">
                    <a:solidFill>
                      <a:srgbClr val="0000FF"/>
                    </a:solidFill>
                  </a:rPr>
                  <a:t>k</a:t>
                </a:r>
                <a:r>
                  <a:rPr lang="en-US" sz="2000">
                    <a:solidFill>
                      <a:srgbClr val="0000FF"/>
                    </a:solidFill>
                  </a:rPr>
                  <a:t> </a:t>
                </a:r>
                <a:r>
                  <a:rPr lang="en-US" sz="2000"/>
                  <a:t>for any integer k</a:t>
                </a:r>
              </a:p>
              <a:p>
                <a:pPr lvl="1"/>
                <a:r>
                  <a:rPr lang="en-US" sz="2000"/>
                  <a:t>Each cell has the same value (1, for now)</a:t>
                </a:r>
              </a:p>
              <a:p>
                <a:pPr lvl="1"/>
                <a:r>
                  <a:rPr lang="en-US" sz="2000"/>
                  <a:t>All values must be adjacent</a:t>
                </a:r>
              </a:p>
              <a:p>
                <a:pPr lvl="2"/>
                <a:r>
                  <a:rPr lang="en-US" sz="1800"/>
                  <a:t>Wrap-around edge is okay</a:t>
                </a:r>
              </a:p>
              <a:p>
                <a:pPr lvl="2"/>
                <a:endParaRPr lang="en-US" sz="1600"/>
              </a:p>
              <a:p>
                <a:r>
                  <a:rPr lang="en-US" b="1">
                    <a:solidFill>
                      <a:srgbClr val="0000FF"/>
                    </a:solidFill>
                  </a:rPr>
                  <a:t>How does a group become a term in an expression?</a:t>
                </a:r>
              </a:p>
              <a:p>
                <a:pPr lvl="1"/>
                <a:r>
                  <a:rPr lang="en-US" sz="2000"/>
                  <a:t>Determine which literals are constant, and which vary across group</a:t>
                </a:r>
              </a:p>
              <a:p>
                <a:pPr lvl="1"/>
                <a:r>
                  <a:rPr lang="en-US" sz="2000"/>
                  <a:t>Eliminate varying literals, then AND the constant literals</a:t>
                </a:r>
              </a:p>
              <a:p>
                <a:pPr lvl="2"/>
                <a:r>
                  <a:rPr lang="en-US" sz="1800"/>
                  <a:t> constant 1 ➙ use </a:t>
                </a:r>
                <a14:m>
                  <m:oMath xmlns:m="http://schemas.openxmlformats.org/officeDocument/2006/math">
                    <m:r>
                      <a:rPr lang="en-US" sz="1800" b="1">
                        <a:solidFill>
                          <a:srgbClr val="0000FF"/>
                        </a:solidFill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𝐗</m:t>
                    </m:r>
                  </m:oMath>
                </a14:m>
                <a:r>
                  <a:rPr lang="en-US" sz="1800"/>
                  <a:t>,  constant 0 ➙ use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800" b="1" i="1" smtClean="0">
                            <a:solidFill>
                              <a:srgbClr val="0000FF"/>
                            </a:solidFill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lang="en-US" sz="1800" b="1" i="1" smtClean="0">
                            <a:solidFill>
                              <a:srgbClr val="0000FF"/>
                            </a:solidFill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𝑿</m:t>
                        </m:r>
                      </m:e>
                    </m:acc>
                  </m:oMath>
                </a14:m>
                <a:endParaRPr lang="en-US" sz="1800"/>
              </a:p>
              <a:p>
                <a:pPr lvl="2"/>
                <a:endParaRPr lang="en-US" sz="1600"/>
              </a:p>
              <a:p>
                <a:r>
                  <a:rPr lang="en-US" b="1">
                    <a:solidFill>
                      <a:srgbClr val="C00000"/>
                    </a:solidFill>
                  </a:rPr>
                  <a:t>What is a good solution?</a:t>
                </a:r>
              </a:p>
              <a:p>
                <a:pPr lvl="1"/>
                <a:r>
                  <a:rPr lang="en-US" sz="2000"/>
                  <a:t>Biggest groupings ➙ eliminate more variables (literals) in each term </a:t>
                </a:r>
              </a:p>
              <a:p>
                <a:pPr lvl="1"/>
                <a:r>
                  <a:rPr lang="en-US" sz="2000"/>
                  <a:t>Fewest groupings ➙  fewer terms (gates) all together</a:t>
                </a:r>
              </a:p>
              <a:p>
                <a:pPr lvl="1"/>
                <a:r>
                  <a:rPr lang="en-US" sz="2000"/>
                  <a:t>OR together all AND terms you create from individual groups</a:t>
                </a:r>
              </a:p>
              <a:p>
                <a:endParaRPr lang="en-US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B91592-6A50-45B2-9F62-76A4DB7FDC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14400"/>
                <a:ext cx="8839200" cy="5193723"/>
              </a:xfrm>
              <a:blipFill>
                <a:blip r:embed="rId2"/>
                <a:stretch>
                  <a:fillRect l="-276" t="-939" b="-8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F6B05E-5ECB-4924-ABBD-585A2DFD97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7160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804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59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9517093"/>
      </p:ext>
    </p:extLst>
  </p:cSld>
  <p:clrMapOvr>
    <a:masterClrMapping/>
  </p:clrMapOvr>
  <p:transition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111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828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A0B3CA-A51C-4A4A-9560-5A0A28F88B9E}"/>
              </a:ext>
            </a:extLst>
          </p:cNvPr>
          <p:cNvSpPr txBox="1"/>
          <p:nvPr/>
        </p:nvSpPr>
        <p:spPr>
          <a:xfrm>
            <a:off x="350729" y="2757070"/>
            <a:ext cx="333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from H&amp;H Section 3.4.1</a:t>
            </a:r>
          </a:p>
        </p:txBody>
      </p:sp>
    </p:spTree>
    <p:extLst>
      <p:ext uri="{BB962C8B-B14F-4D97-AF65-F5344CB8AC3E}">
        <p14:creationId xmlns:p14="http://schemas.microsoft.com/office/powerpoint/2010/main" val="256077200"/>
      </p:ext>
    </p:extLst>
  </p:cSld>
  <p:clrMapOvr>
    <a:masterClrMapping/>
  </p:clrMapOvr>
  <p:transition/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112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5852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7042285"/>
      </p:ext>
    </p:extLst>
  </p:cSld>
  <p:clrMapOvr>
    <a:masterClrMapping/>
  </p:clrMapOvr>
  <p:transition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876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9974796"/>
      </p:ext>
    </p:extLst>
  </p:cSld>
  <p:clrMapOvr>
    <a:masterClrMapping/>
  </p:clrMapOvr>
  <p:transition/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4">
            <a:extLst>
              <a:ext uri="{FF2B5EF4-FFF2-40B4-BE49-F238E27FC236}">
                <a16:creationId xmlns:a16="http://schemas.microsoft.com/office/drawing/2014/main" id="{AD3C135E-83CF-47B9-8E90-1C1D4EAAA9B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779208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Lecture 6: Sequential Logic Design</a:t>
            </a:r>
          </a:p>
        </p:txBody>
      </p:sp>
      <p:sp>
        <p:nvSpPr>
          <p:cNvPr id="73731" name="Rectangle 5">
            <a:extLst>
              <a:ext uri="{FF2B5EF4-FFF2-40B4-BE49-F238E27FC236}">
                <a16:creationId xmlns:a16="http://schemas.microsoft.com/office/drawing/2014/main" id="{9FF4A46F-B8D8-4198-9BB3-D890E56D44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8 March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2134471"/>
      </p:ext>
    </p:extLst>
  </p:cSld>
  <p:clrMapOvr>
    <a:masterClrMapping/>
  </p:clrMapOvr>
  <p:transition/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1371600"/>
            <a:ext cx="7924800" cy="1752600"/>
          </a:xfrm>
        </p:spPr>
        <p:txBody>
          <a:bodyPr/>
          <a:lstStyle/>
          <a:p>
            <a:pPr algn="ctr"/>
            <a:r>
              <a:rPr lang="en-US" sz="3800" dirty="0"/>
              <a:t>We did not cover the remaining slides. They are for your preparation for the next lecture.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93125"/>
      </p:ext>
    </p:extLst>
  </p:cSld>
  <p:clrMapOvr>
    <a:masterClrMapping/>
  </p:clrMapOvr>
  <p:transition/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How do we encode the state bits?</a:t>
            </a:r>
          </a:p>
          <a:p>
            <a:pPr lvl="1"/>
            <a:r>
              <a:rPr lang="en-US" dirty="0">
                <a:ea typeface="Cambria" charset="0"/>
                <a:cs typeface="Cambria" charset="0"/>
              </a:rPr>
              <a:t>Three common state binary encodings with different tradeoffs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Fully Encoded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1-Hot Encoded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Output Encoded</a:t>
            </a:r>
          </a:p>
          <a:p>
            <a:pPr marL="801687" lvl="1" indent="-457200">
              <a:buSzPct val="100000"/>
              <a:buFont typeface="+mj-lt"/>
              <a:buAutoNum type="arabicPeriod"/>
            </a:pPr>
            <a:endParaRPr lang="en-US" sz="1800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Let’s see an example </a:t>
            </a:r>
            <a:r>
              <a:rPr lang="en-US" b="1" dirty="0">
                <a:ea typeface="Cambria" charset="0"/>
                <a:cs typeface="Cambria" charset="0"/>
              </a:rPr>
              <a:t>Swiss</a:t>
            </a:r>
            <a:r>
              <a:rPr lang="en-US" dirty="0">
                <a:ea typeface="Cambria" charset="0"/>
                <a:cs typeface="Cambria" charset="0"/>
              </a:rPr>
              <a:t> traffic light with 4 states</a:t>
            </a:r>
          </a:p>
          <a:p>
            <a:pPr lvl="1"/>
            <a:r>
              <a:rPr lang="en-US" dirty="0">
                <a:ea typeface="Cambria" charset="0"/>
                <a:cs typeface="Cambria" charset="0"/>
              </a:rPr>
              <a:t>Green, Yellow, Red, </a:t>
            </a:r>
            <a:r>
              <a:rPr lang="en-US" dirty="0" err="1">
                <a:ea typeface="Cambria" charset="0"/>
                <a:cs typeface="Cambria" charset="0"/>
              </a:rPr>
              <a:t>Yellow+Red</a:t>
            </a:r>
            <a:endParaRPr lang="en-US" dirty="0">
              <a:ea typeface="Cambria" charset="0"/>
              <a:cs typeface="Cambria" charset="0"/>
            </a:endParaRPr>
          </a:p>
          <a:p>
            <a:pPr lvl="1"/>
            <a:endParaRPr lang="en-US" sz="1100" dirty="0">
              <a:ea typeface="Cambria" charset="0"/>
              <a:cs typeface="Cambria" charset="0"/>
            </a:endParaRPr>
          </a:p>
          <a:p>
            <a:pPr lvl="1"/>
            <a:endParaRPr lang="en-US" sz="2400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333828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457250" y="428696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457249" y="500478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457248" y="5722602"/>
            <a:ext cx="667555" cy="666482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3505200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3628622" y="428696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3628621" y="500478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628620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4676572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799994" y="428696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4799993" y="500478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799992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5862638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5986060" y="428696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5986059" y="500478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5986058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9990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Fully Encoded:</a:t>
            </a:r>
          </a:p>
          <a:p>
            <a:pPr lvl="1"/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# flip-flops, but not necessarily output logic or next state logic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Use </a:t>
            </a:r>
            <a:r>
              <a:rPr lang="en-US" sz="2400" i="1" dirty="0">
                <a:ea typeface="Cambria" charset="0"/>
                <a:cs typeface="Cambria" charset="0"/>
              </a:rPr>
              <a:t>log</a:t>
            </a:r>
            <a:r>
              <a:rPr lang="en-US" sz="2400" i="1" baseline="-25000" dirty="0">
                <a:ea typeface="Cambria" charset="0"/>
                <a:cs typeface="Cambria" charset="0"/>
              </a:rPr>
              <a:t>2</a:t>
            </a:r>
            <a:r>
              <a:rPr lang="en-US" sz="2400" i="1" dirty="0">
                <a:ea typeface="Cambria" charset="0"/>
                <a:cs typeface="Cambria" charset="0"/>
              </a:rPr>
              <a:t>(</a:t>
            </a:r>
            <a:r>
              <a:rPr lang="en-US" sz="2400" i="1" dirty="0" err="1">
                <a:ea typeface="Cambria" charset="0"/>
                <a:cs typeface="Cambria" charset="0"/>
              </a:rPr>
              <a:t>num_states</a:t>
            </a:r>
            <a:r>
              <a:rPr lang="en-US" sz="2400" i="1" dirty="0">
                <a:ea typeface="Cambria" charset="0"/>
                <a:cs typeface="Cambria" charset="0"/>
              </a:rPr>
              <a:t>) </a:t>
            </a:r>
            <a:r>
              <a:rPr lang="en-US" sz="2400" dirty="0">
                <a:ea typeface="Cambria" charset="0"/>
                <a:cs typeface="Cambria" charset="0"/>
              </a:rPr>
              <a:t>bits to represent the states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00, 01, 10, 11</a:t>
            </a:r>
          </a:p>
          <a:p>
            <a:pPr lvl="1"/>
            <a:endParaRPr lang="en-US" sz="2400" dirty="0">
              <a:ea typeface="Cambria" charset="0"/>
              <a:cs typeface="Cambria" charset="0"/>
            </a:endParaRPr>
          </a:p>
          <a:p>
            <a:pPr lvl="1"/>
            <a:endParaRPr lang="en-US" sz="1100" dirty="0">
              <a:ea typeface="Cambria" charset="0"/>
              <a:cs typeface="Cambria" charset="0"/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1-Hot Encoded:</a:t>
            </a:r>
          </a:p>
          <a:p>
            <a:pPr lvl="1"/>
            <a:r>
              <a:rPr lang="en-US" sz="2400" b="1" dirty="0">
                <a:solidFill>
                  <a:srgbClr val="C00000"/>
                </a:solidFill>
                <a:ea typeface="Cambria" charset="0"/>
                <a:cs typeface="Cambria" charset="0"/>
              </a:rPr>
              <a:t>Maximizes</a:t>
            </a:r>
            <a:r>
              <a:rPr lang="en-US" sz="2400" dirty="0">
                <a:solidFill>
                  <a:srgbClr val="C00000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# flip-flops,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next state logic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Simplest design process </a:t>
            </a:r>
            <a:r>
              <a:rPr lang="mr-IN" sz="2400" dirty="0">
                <a:ea typeface="Cambria" charset="0"/>
                <a:cs typeface="Cambria" charset="0"/>
              </a:rPr>
              <a:t>–</a:t>
            </a:r>
            <a:r>
              <a:rPr lang="en-US" sz="2400" dirty="0">
                <a:ea typeface="Cambria" charset="0"/>
                <a:cs typeface="Cambria" charset="0"/>
              </a:rPr>
              <a:t> very automatable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Use </a:t>
            </a:r>
            <a:r>
              <a:rPr lang="en-US" sz="2400" i="1" dirty="0" err="1">
                <a:ea typeface="Cambria" charset="0"/>
                <a:cs typeface="Cambria" charset="0"/>
              </a:rPr>
              <a:t>num_states</a:t>
            </a:r>
            <a:r>
              <a:rPr lang="en-US" sz="2400" dirty="0">
                <a:ea typeface="Cambria" charset="0"/>
                <a:cs typeface="Cambria" charset="0"/>
              </a:rPr>
              <a:t> bits to represent the states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</a:t>
            </a:r>
            <a:r>
              <a:rPr lang="en-US" sz="2400" dirty="0">
                <a:ea typeface="Cambria" charset="0"/>
                <a:cs typeface="Cambria" charset="0"/>
              </a:rPr>
              <a:t> 0001, 0010, 0100, 1000</a:t>
            </a:r>
            <a:endParaRPr lang="en-US" sz="2400" i="1" dirty="0">
              <a:ea typeface="Cambria" charset="0"/>
              <a:cs typeface="Cambria" charset="0"/>
            </a:endParaRPr>
          </a:p>
          <a:p>
            <a:pPr lvl="1"/>
            <a:endParaRPr lang="en-US" sz="1050" dirty="0">
              <a:ea typeface="Cambria" charset="0"/>
              <a:cs typeface="Cambria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30697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3"/>
            </a:pPr>
            <a:r>
              <a:rPr lang="en-US" b="1" dirty="0">
                <a:ea typeface="Cambria" charset="0"/>
                <a:cs typeface="Cambria" charset="0"/>
              </a:rPr>
              <a:t>Output Encoded:</a:t>
            </a:r>
          </a:p>
          <a:p>
            <a:pPr lvl="1"/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output logic 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Only works for Moore Machines </a:t>
            </a:r>
            <a:r>
              <a:rPr lang="en-US" sz="2000" dirty="0">
                <a:ea typeface="Cambria" charset="0"/>
                <a:cs typeface="Cambria" charset="0"/>
              </a:rPr>
              <a:t>(output function of state)</a:t>
            </a:r>
            <a:endParaRPr lang="en-US" sz="2000" dirty="0">
              <a:cs typeface="Cambria" charset="0"/>
            </a:endParaRP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Each state has to be encoded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uniquely</a:t>
            </a:r>
            <a:r>
              <a:rPr lang="en-US" sz="2400" dirty="0">
                <a:ea typeface="Cambria" charset="0"/>
                <a:cs typeface="Cambria" charset="0"/>
              </a:rPr>
              <a:t>, but the outputs must be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directly accessible </a:t>
            </a:r>
            <a:r>
              <a:rPr lang="en-US" sz="2400" dirty="0">
                <a:ea typeface="Cambria" charset="0"/>
                <a:cs typeface="Cambria" charset="0"/>
              </a:rPr>
              <a:t>in the state encoding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For example, since we have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outputs </a:t>
            </a:r>
            <a:r>
              <a:rPr lang="en-US" sz="2400" dirty="0">
                <a:ea typeface="Cambria" charset="0"/>
                <a:cs typeface="Cambria" charset="0"/>
              </a:rPr>
              <a:t>(light color), encode state with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bits</a:t>
            </a:r>
            <a:r>
              <a:rPr lang="en-US" sz="2400" dirty="0">
                <a:ea typeface="Cambria" charset="0"/>
                <a:cs typeface="Cambria" charset="0"/>
              </a:rPr>
              <a:t>, where each bit represents a color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001, 010, 100, 110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0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green</a:t>
            </a:r>
            <a:r>
              <a:rPr lang="en-US" dirty="0">
                <a:ea typeface="Cambria" charset="0"/>
                <a:cs typeface="Cambria" charset="0"/>
              </a:rPr>
              <a:t> light output, 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1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yellow</a:t>
            </a:r>
            <a:r>
              <a:rPr lang="en-US" dirty="0">
                <a:ea typeface="Cambria" charset="0"/>
                <a:cs typeface="Cambria" charset="0"/>
              </a:rPr>
              <a:t> light output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2 </a:t>
            </a:r>
            <a:r>
              <a:rPr lang="en-US" dirty="0">
                <a:ea typeface="Cambria" charset="0"/>
                <a:cs typeface="Cambria" charset="0"/>
              </a:rPr>
              <a:t>encodes </a:t>
            </a:r>
            <a:r>
              <a:rPr lang="en-US" b="1" dirty="0">
                <a:ea typeface="Cambria" charset="0"/>
                <a:cs typeface="Cambria" charset="0"/>
              </a:rPr>
              <a:t>red</a:t>
            </a:r>
            <a:r>
              <a:rPr lang="en-US" dirty="0">
                <a:ea typeface="Cambria" charset="0"/>
                <a:cs typeface="Cambria" charset="0"/>
              </a:rPr>
              <a:t> light output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86929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3"/>
            </a:pPr>
            <a:r>
              <a:rPr lang="en-US" b="1" dirty="0">
                <a:ea typeface="Cambria" charset="0"/>
                <a:cs typeface="Cambria" charset="0"/>
              </a:rPr>
              <a:t>Output Encoded:</a:t>
            </a:r>
          </a:p>
          <a:p>
            <a:pPr lvl="1"/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output logic 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Only works for Moore Machines </a:t>
            </a:r>
            <a:r>
              <a:rPr lang="en-US" sz="2000" dirty="0">
                <a:ea typeface="Cambria" charset="0"/>
                <a:cs typeface="Cambria" charset="0"/>
              </a:rPr>
              <a:t>(output function of state)</a:t>
            </a:r>
            <a:endParaRPr lang="en-US" dirty="0">
              <a:cs typeface="Cambria" charset="0"/>
            </a:endParaRP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Each state has to be encoded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uniquely</a:t>
            </a:r>
            <a:r>
              <a:rPr lang="en-US" sz="2400" dirty="0">
                <a:ea typeface="Cambria" charset="0"/>
                <a:cs typeface="Cambria" charset="0"/>
              </a:rPr>
              <a:t>, but the outputs must be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directly accessible </a:t>
            </a:r>
            <a:r>
              <a:rPr lang="en-US" sz="2400" dirty="0">
                <a:ea typeface="Cambria" charset="0"/>
                <a:cs typeface="Cambria" charset="0"/>
              </a:rPr>
              <a:t>in the state encoding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For example, since we have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outputs </a:t>
            </a:r>
            <a:r>
              <a:rPr lang="en-US" sz="2400" dirty="0">
                <a:ea typeface="Cambria" charset="0"/>
                <a:cs typeface="Cambria" charset="0"/>
              </a:rPr>
              <a:t>(light color), encode state with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bits</a:t>
            </a:r>
            <a:r>
              <a:rPr lang="en-US" sz="2400" dirty="0">
                <a:ea typeface="Cambria" charset="0"/>
                <a:cs typeface="Cambria" charset="0"/>
              </a:rPr>
              <a:t>, where each bit represents a color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001, 010, 100, 110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0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green</a:t>
            </a:r>
            <a:r>
              <a:rPr lang="en-US" dirty="0">
                <a:ea typeface="Cambria" charset="0"/>
                <a:cs typeface="Cambria" charset="0"/>
              </a:rPr>
              <a:t> light output, 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1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yellow</a:t>
            </a:r>
            <a:r>
              <a:rPr lang="en-US" dirty="0">
                <a:ea typeface="Cambria" charset="0"/>
                <a:cs typeface="Cambria" charset="0"/>
              </a:rPr>
              <a:t> light output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2 </a:t>
            </a:r>
            <a:r>
              <a:rPr lang="en-US" dirty="0">
                <a:ea typeface="Cambria" charset="0"/>
                <a:cs typeface="Cambria" charset="0"/>
              </a:rPr>
              <a:t>encodes </a:t>
            </a:r>
            <a:r>
              <a:rPr lang="en-US" b="1" dirty="0">
                <a:ea typeface="Cambria" charset="0"/>
                <a:cs typeface="Cambria" charset="0"/>
              </a:rPr>
              <a:t>red</a:t>
            </a:r>
            <a:r>
              <a:rPr lang="en-US" dirty="0">
                <a:ea typeface="Cambria" charset="0"/>
                <a:cs typeface="Cambria" charset="0"/>
              </a:rPr>
              <a:t> light output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741404-4DA5-4576-B0BB-ABCF55668C71}"/>
              </a:ext>
            </a:extLst>
          </p:cNvPr>
          <p:cNvSpPr txBox="1"/>
          <p:nvPr/>
        </p:nvSpPr>
        <p:spPr>
          <a:xfrm>
            <a:off x="304800" y="2667000"/>
            <a:ext cx="8382000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designer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must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carefully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choose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an encoding scheme to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optimize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the design under given constraints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1262222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wo-Level Simplific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600" dirty="0"/>
              <a:t>Recall: K-map Example: Two-bit Comparator</a:t>
            </a:r>
            <a:endParaRPr sz="3600" dirty="0"/>
          </a:p>
        </p:txBody>
      </p:sp>
      <p:sp>
        <p:nvSpPr>
          <p:cNvPr id="519" name="Design Approach:…"/>
          <p:cNvSpPr txBox="1"/>
          <p:nvPr/>
        </p:nvSpPr>
        <p:spPr>
          <a:xfrm>
            <a:off x="1219200" y="5029200"/>
            <a:ext cx="2830005" cy="122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Design Approach: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Write a 4-Variable K-map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for each of the 3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output functions</a:t>
            </a:r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22" name="Table"/>
          <p:cNvGraphicFramePr/>
          <p:nvPr>
            <p:extLst/>
          </p:nvPr>
        </p:nvGraphicFramePr>
        <p:xfrm>
          <a:off x="5562600" y="990600"/>
          <a:ext cx="2667000" cy="535432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523" name="Table"/>
          <p:cNvGraphicFramePr/>
          <p:nvPr>
            <p:extLst/>
          </p:nvPr>
        </p:nvGraphicFramePr>
        <p:xfrm>
          <a:off x="1378297" y="1371600"/>
          <a:ext cx="2641600" cy="3079814"/>
        </p:xfrm>
        <a:graphic>
          <a:graphicData uri="http://schemas.openxmlformats.org/drawingml/2006/table">
            <a:tbl>
              <a:tblPr/>
              <a:tblGrid>
                <a:gridCol w="584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  <a:endParaRPr lang="en-US"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AB = CD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lnSpc>
                          <a:spcPct val="200000"/>
                        </a:lnSpc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AB &lt; CD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lnSpc>
                          <a:spcPct val="200000"/>
                        </a:lnSpc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AB &gt; CD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lnSpc>
                          <a:spcPct val="200000"/>
                        </a:lnSpc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0343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9" grpId="0" animBg="1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924800" cy="1752600"/>
          </a:xfrm>
        </p:spPr>
        <p:txBody>
          <a:bodyPr/>
          <a:lstStyle/>
          <a:p>
            <a:r>
              <a:rPr lang="en-US" dirty="0"/>
              <a:t>Moore vs. Mealy Machines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7271418"/>
      </p:ext>
    </p:extLst>
  </p:cSld>
  <p:clrMapOvr>
    <a:masterClrMapping/>
  </p:clrMapOvr>
  <p:transition/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Moore vs. Mealy FSM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Alyssa P. Hacker has a snail that crawls down a paper tape with 1’s and 0’s on it. </a:t>
            </a:r>
          </a:p>
          <a:p>
            <a:r>
              <a:rPr lang="en-US" sz="2200" dirty="0"/>
              <a:t>The snail smiles whenever the last four digits it has crawled over are </a:t>
            </a:r>
            <a:r>
              <a:rPr lang="en-US" sz="2200" dirty="0">
                <a:solidFill>
                  <a:srgbClr val="FF0000"/>
                </a:solidFill>
              </a:rPr>
              <a:t>1101</a:t>
            </a:r>
            <a:r>
              <a:rPr lang="en-US" sz="2200" dirty="0"/>
              <a:t>.  </a:t>
            </a:r>
          </a:p>
          <a:p>
            <a:r>
              <a:rPr lang="en-US" sz="2200" dirty="0"/>
              <a:t>Design Moore and Mealy FSMs of the snail’s brain.</a:t>
            </a:r>
          </a:p>
          <a:p>
            <a:endParaRPr lang="de-CH" sz="2200" dirty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14600" y="2901949"/>
          <a:ext cx="5638800" cy="349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900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901949"/>
                        <a:ext cx="5638800" cy="349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2324100" y="4647405"/>
            <a:ext cx="5829300" cy="17533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2526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Moore vs. Mealy FSM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Alyssa P. Hacker has a snail that crawls down a paper tape with 1’s and 0’s on it. </a:t>
            </a:r>
          </a:p>
          <a:p>
            <a:r>
              <a:rPr lang="en-US" sz="2200" dirty="0"/>
              <a:t>The snail smiles whenever the last four digits it has crawled over are </a:t>
            </a:r>
            <a:r>
              <a:rPr lang="en-US" sz="2200" dirty="0">
                <a:solidFill>
                  <a:srgbClr val="FF0000"/>
                </a:solidFill>
              </a:rPr>
              <a:t>1101</a:t>
            </a:r>
            <a:r>
              <a:rPr lang="en-US" sz="2200" dirty="0"/>
              <a:t>.  </a:t>
            </a:r>
          </a:p>
          <a:p>
            <a:r>
              <a:rPr lang="en-US" sz="2200" dirty="0"/>
              <a:t>Design Moore and Mealy FSMs of the snail’s brain.</a:t>
            </a:r>
          </a:p>
          <a:p>
            <a:endParaRPr lang="de-CH" sz="2200" dirty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14600" y="2901949"/>
          <a:ext cx="5638800" cy="349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24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901949"/>
                        <a:ext cx="5638800" cy="349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6549"/>
      </p:ext>
    </p:extLst>
  </p:cSld>
  <p:clrMapOvr>
    <a:masterClrMapping/>
  </p:clrMapOvr>
  <p:transition/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Transition Diagrams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86000" y="1331413"/>
          <a:ext cx="6172200" cy="246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991" name="VISIO" r:id="rId5" imgW="3848418" imgH="1535704" progId="Visio.Drawing.6">
                  <p:embed/>
                </p:oleObj>
              </mc:Choice>
              <mc:Fallback>
                <p:oleObj name="VISIO" r:id="rId5" imgW="3848418" imgH="1535704" progId="Visio.Drawing.6">
                  <p:embed/>
                  <p:pic>
                    <p:nvPicPr>
                      <p:cNvPr id="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331413"/>
                        <a:ext cx="6172200" cy="2462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2820988" y="3979862"/>
          <a:ext cx="5102225" cy="2338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992" name="VISIO" r:id="rId7" imgW="3045456" imgH="1395261" progId="Visio.Drawing.6">
                  <p:embed/>
                </p:oleObj>
              </mc:Choice>
              <mc:Fallback>
                <p:oleObj name="VISIO" r:id="rId7" imgW="3045456" imgH="1395261" progId="Visio.Drawing.6">
                  <p:embed/>
                  <p:pic>
                    <p:nvPicPr>
                      <p:cNvPr id="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0988" y="3979862"/>
                        <a:ext cx="5102225" cy="2338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991824-6E89-B74E-91F8-9D3A1E28E3D5}"/>
              </a:ext>
            </a:extLst>
          </p:cNvPr>
          <p:cNvSpPr txBox="1"/>
          <p:nvPr/>
        </p:nvSpPr>
        <p:spPr>
          <a:xfrm>
            <a:off x="6400800" y="3668585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What are the tradeoffs?</a:t>
            </a:r>
          </a:p>
        </p:txBody>
      </p:sp>
    </p:spTree>
    <p:extLst>
      <p:ext uri="{BB962C8B-B14F-4D97-AF65-F5344CB8AC3E}">
        <p14:creationId xmlns:p14="http://schemas.microsoft.com/office/powerpoint/2010/main" val="2829530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Design 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>
                <a:ea typeface="Cambria" charset="0"/>
                <a:cs typeface="Cambria" charset="0"/>
              </a:rPr>
              <a:t>Determine</a:t>
            </a:r>
            <a:r>
              <a:rPr lang="en-US" sz="2000" dirty="0">
                <a:ea typeface="Cambria" charset="0"/>
                <a:cs typeface="Cambria" charset="0"/>
              </a:rPr>
              <a:t> all possible states of your machine</a:t>
            </a:r>
          </a:p>
          <a:p>
            <a:r>
              <a:rPr lang="en-US" sz="2000" b="1" dirty="0">
                <a:ea typeface="Cambria" charset="0"/>
                <a:cs typeface="Cambria" charset="0"/>
              </a:rPr>
              <a:t>Develop</a:t>
            </a:r>
            <a:r>
              <a:rPr lang="en-US" sz="2000" dirty="0">
                <a:ea typeface="Cambria" charset="0"/>
                <a:cs typeface="Cambria" charset="0"/>
              </a:rPr>
              <a:t> a </a:t>
            </a:r>
            <a:r>
              <a:rPr lang="en-US" sz="2000" b="1" dirty="0">
                <a:solidFill>
                  <a:srgbClr val="7030A0"/>
                </a:solidFill>
                <a:ea typeface="Cambria" charset="0"/>
                <a:cs typeface="Cambria" charset="0"/>
              </a:rPr>
              <a:t>state transition diagram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Generally this is done from a textual description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You need to 1) determine the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inputs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and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outputs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for each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state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and      2) figure out how to get from one state to another</a:t>
            </a:r>
          </a:p>
          <a:p>
            <a:r>
              <a:rPr lang="en-US" sz="2000" b="1" dirty="0">
                <a:ea typeface="Cambria" charset="0"/>
                <a:cs typeface="Cambria" charset="0"/>
              </a:rPr>
              <a:t>Approach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Start by defining the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reset state </a:t>
            </a:r>
            <a:r>
              <a:rPr lang="en-US" sz="1800" dirty="0">
                <a:ea typeface="Cambria" charset="0"/>
                <a:cs typeface="Cambria" charset="0"/>
              </a:rPr>
              <a:t>and what happens from it </a:t>
            </a:r>
            <a:r>
              <a:rPr lang="mr-IN" sz="1800" dirty="0">
                <a:ea typeface="Cambria" charset="0"/>
                <a:cs typeface="Cambria" charset="0"/>
              </a:rPr>
              <a:t>–</a:t>
            </a:r>
            <a:r>
              <a:rPr lang="en-US" sz="1800" dirty="0">
                <a:ea typeface="Cambria" charset="0"/>
                <a:cs typeface="Cambria" charset="0"/>
              </a:rPr>
              <a:t> this is typically an easy point to start from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Then continue to add </a:t>
            </a:r>
            <a:r>
              <a:rPr lang="en-US" sz="1800" b="1" dirty="0">
                <a:ea typeface="Cambria" charset="0"/>
                <a:cs typeface="Cambria" charset="0"/>
              </a:rPr>
              <a:t>transitions</a:t>
            </a:r>
            <a:r>
              <a:rPr lang="en-US" sz="1800" dirty="0">
                <a:ea typeface="Cambria" charset="0"/>
                <a:cs typeface="Cambria" charset="0"/>
              </a:rPr>
              <a:t> and </a:t>
            </a:r>
            <a:r>
              <a:rPr lang="en-US" sz="1800" b="1" dirty="0">
                <a:ea typeface="Cambria" charset="0"/>
                <a:cs typeface="Cambria" charset="0"/>
              </a:rPr>
              <a:t>states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Picking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good state names </a:t>
            </a:r>
            <a:r>
              <a:rPr lang="en-US" sz="1800" dirty="0">
                <a:ea typeface="Cambria" charset="0"/>
                <a:cs typeface="Cambria" charset="0"/>
              </a:rPr>
              <a:t>is very important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Building an FSM is </a:t>
            </a:r>
            <a:r>
              <a:rPr lang="en-US" sz="1800" b="1" dirty="0">
                <a:ea typeface="Cambria" charset="0"/>
                <a:cs typeface="Cambria" charset="0"/>
              </a:rPr>
              <a:t>like</a:t>
            </a:r>
            <a:r>
              <a:rPr lang="en-US" sz="1800" dirty="0">
                <a:ea typeface="Cambria" charset="0"/>
                <a:cs typeface="Cambria" charset="0"/>
              </a:rPr>
              <a:t> programming (but it </a:t>
            </a:r>
            <a:r>
              <a:rPr lang="en-US" sz="1800" i="1" dirty="0">
                <a:ea typeface="Cambria" charset="0"/>
                <a:cs typeface="Cambria" charset="0"/>
              </a:rPr>
              <a:t>is not</a:t>
            </a:r>
            <a:r>
              <a:rPr lang="en-US" sz="1800" dirty="0">
                <a:ea typeface="Cambria" charset="0"/>
                <a:cs typeface="Cambria" charset="0"/>
              </a:rPr>
              <a:t> programming!)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An FSM has a sequential “control-flow” like a program with conditionals and </a:t>
            </a:r>
            <a:r>
              <a:rPr lang="en-US" sz="1600" dirty="0" err="1">
                <a:ea typeface="Cambria" charset="0"/>
                <a:cs typeface="Cambria" charset="0"/>
              </a:rPr>
              <a:t>goto’s</a:t>
            </a:r>
            <a:r>
              <a:rPr lang="en-US" sz="1600" dirty="0">
                <a:ea typeface="Cambria" charset="0"/>
                <a:cs typeface="Cambria" charset="0"/>
              </a:rPr>
              <a:t> 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The if-then-else construct is controlled by one or more inputs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The outputs are controlled by the state or the inputs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In hardware, we typically have many concurrent FSMs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08363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95F7C-F64A-0745-9BF4-5015E4673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to Come: LC-3 Processor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409CF-00FE-244B-B485-831033B1F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063E98-38ED-3949-B456-1B264ED239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125</a:t>
            </a:fld>
            <a:endParaRPr lang="en-US" dirty="0"/>
          </a:p>
        </p:txBody>
      </p:sp>
      <p:grpSp>
        <p:nvGrpSpPr>
          <p:cNvPr id="5" name="Group 6">
            <a:extLst>
              <a:ext uri="{FF2B5EF4-FFF2-40B4-BE49-F238E27FC236}">
                <a16:creationId xmlns:a16="http://schemas.microsoft.com/office/drawing/2014/main" id="{5FD11181-CEC0-3B4A-ADEB-454D1661ED1A}"/>
              </a:ext>
            </a:extLst>
          </p:cNvPr>
          <p:cNvGrpSpPr>
            <a:grpSpLocks/>
          </p:cNvGrpSpPr>
          <p:nvPr/>
        </p:nvGrpSpPr>
        <p:grpSpPr bwMode="auto">
          <a:xfrm>
            <a:off x="2185989" y="914400"/>
            <a:ext cx="4653186" cy="5840361"/>
            <a:chOff x="2185616" y="914400"/>
            <a:chExt cx="4772768" cy="5943600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508C382E-043C-A54A-9591-7EB8332FF5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616" y="914400"/>
              <a:ext cx="4772768" cy="594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4">
              <a:extLst>
                <a:ext uri="{FF2B5EF4-FFF2-40B4-BE49-F238E27FC236}">
                  <a16:creationId xmlns:a16="http://schemas.microsoft.com/office/drawing/2014/main" id="{616F57AC-D154-9443-A2DA-B68FB40831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6600" y="1600200"/>
              <a:ext cx="1905000" cy="2819400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" name="Rectangle 9">
              <a:extLst>
                <a:ext uri="{FF2B5EF4-FFF2-40B4-BE49-F238E27FC236}">
                  <a16:creationId xmlns:a16="http://schemas.microsoft.com/office/drawing/2014/main" id="{03ECEEAF-E058-7B4A-9A6E-23F9E87CE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1600" y="1600200"/>
              <a:ext cx="1600200" cy="2819400"/>
            </a:xfrm>
            <a:prstGeom prst="rect">
              <a:avLst/>
            </a:prstGeom>
            <a:solidFill>
              <a:srgbClr val="00B0F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" name="Rectangle 10">
              <a:extLst>
                <a:ext uri="{FF2B5EF4-FFF2-40B4-BE49-F238E27FC236}">
                  <a16:creationId xmlns:a16="http://schemas.microsoft.com/office/drawing/2014/main" id="{C6FBD1BA-D973-E74F-B4AF-1CC162C31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0400" y="5829300"/>
              <a:ext cx="914400" cy="647700"/>
            </a:xfrm>
            <a:prstGeom prst="rect">
              <a:avLst/>
            </a:prstGeom>
            <a:solidFill>
              <a:srgbClr val="00B05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291A1C0-3C0E-974D-8733-0F4F400B0EE6}"/>
                </a:ext>
              </a:extLst>
            </p:cNvPr>
            <p:cNvSpPr/>
            <p:nvPr/>
          </p:nvSpPr>
          <p:spPr bwMode="auto">
            <a:xfrm>
              <a:off x="4953059" y="5867400"/>
              <a:ext cx="914542" cy="6096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ea typeface="ＭＳ Ｐゴシック" charset="-128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30FA2E8-5751-1247-8469-4FBE3C61A19E}"/>
                </a:ext>
              </a:extLst>
            </p:cNvPr>
            <p:cNvSpPr/>
            <p:nvPr/>
          </p:nvSpPr>
          <p:spPr bwMode="auto">
            <a:xfrm>
              <a:off x="5943813" y="5892800"/>
              <a:ext cx="914542" cy="609600"/>
            </a:xfrm>
            <a:prstGeom prst="rect">
              <a:avLst/>
            </a:prstGeom>
            <a:solidFill>
              <a:schemeClr val="accent5">
                <a:lumMod val="50000"/>
                <a:alpha val="2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7554203"/>
      </p:ext>
    </p:extLst>
  </p:cSld>
  <p:clrMapOvr>
    <a:masterClrMapping/>
  </p:clrMapOvr>
  <p:transition/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01113-D2E2-BA47-99D9-75C6E91E5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to Come: LC-3 Datapath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59AF2-96DF-0C4B-A3A2-A155D07FC2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545A95-136F-E74C-9178-66DA0DAFB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126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59B6D1-9C92-F748-B1C4-20698A7EC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801" y="955979"/>
            <a:ext cx="5071768" cy="572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415527"/>
      </p:ext>
    </p:extLst>
  </p:cSld>
  <p:clrMapOvr>
    <a:masterClrMapping/>
  </p:clrMapOvr>
  <p:transition/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 Slides:</a:t>
            </a:r>
            <a:br>
              <a:rPr lang="en-US" dirty="0"/>
            </a:br>
            <a:r>
              <a:rPr lang="en-US" dirty="0"/>
              <a:t>Different Types of Flip Flops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5496395"/>
      </p:ext>
    </p:extLst>
  </p:cSld>
  <p:clrMapOvr>
    <a:masterClrMapping/>
  </p:clrMapOvr>
  <p:transition/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D Flip-Flop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5477628"/>
      </p:ext>
    </p:extLst>
  </p:cSld>
  <p:clrMapOvr>
    <a:masterClrMapping/>
  </p:clrMapOvr>
  <p:transition/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Enabled Flip-Flops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Inputs:</a:t>
            </a:r>
            <a:r>
              <a:rPr lang="en-US" dirty="0"/>
              <a:t> CLK, D, EN</a:t>
            </a:r>
          </a:p>
          <a:p>
            <a:pPr lvl="1"/>
            <a:r>
              <a:rPr lang="en-US" dirty="0"/>
              <a:t>The enable input (EN) controls when new data (D) is stored</a:t>
            </a:r>
          </a:p>
          <a:p>
            <a:r>
              <a:rPr lang="en-US" b="1" dirty="0"/>
              <a:t>Function: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EN = 1</a:t>
            </a:r>
            <a:r>
              <a:rPr lang="en-US" dirty="0"/>
              <a:t>:  D passes through to Q on the clock edge 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EN = 0</a:t>
            </a:r>
            <a:r>
              <a:rPr lang="en-US" dirty="0"/>
              <a:t>:  the flip-flop retains its previous state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1828800" y="3657600"/>
          <a:ext cx="4723719" cy="260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268" name="VISIO" r:id="rId4" imgW="2129529" imgH="1175439" progId="Visio.Drawing.6">
                  <p:embed/>
                </p:oleObj>
              </mc:Choice>
              <mc:Fallback>
                <p:oleObj name="VISIO" r:id="rId4" imgW="2129529" imgH="1175439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657600"/>
                        <a:ext cx="4723719" cy="260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4876800" y="3733800"/>
            <a:ext cx="1524000" cy="25844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80696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wo-Level Simplification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  <a:prstGeom prst="rect">
            <a:avLst/>
          </a:prstGeom>
        </p:spPr>
        <p:txBody>
          <a:bodyPr/>
          <a:lstStyle/>
          <a:p>
            <a:r>
              <a:rPr lang="en-US" sz="3600" dirty="0"/>
              <a:t>Recall: K-map Example: Two-bit Comparator (2)</a:t>
            </a:r>
            <a:endParaRPr sz="3600" dirty="0"/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22" name="Table"/>
          <p:cNvGraphicFramePr/>
          <p:nvPr/>
        </p:nvGraphicFramePr>
        <p:xfrm>
          <a:off x="5562600" y="990600"/>
          <a:ext cx="2667000" cy="535432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15" name="Table">
            <a:extLst>
              <a:ext uri="{FF2B5EF4-FFF2-40B4-BE49-F238E27FC236}">
                <a16:creationId xmlns:a16="http://schemas.microsoft.com/office/drawing/2014/main" id="{C2D769E5-4632-48E0-A4F5-6697366E653F}"/>
              </a:ext>
            </a:extLst>
          </p:cNvPr>
          <p:cNvGraphicFramePr/>
          <p:nvPr>
            <p:extLst/>
          </p:nvPr>
        </p:nvGraphicFramePr>
        <p:xfrm>
          <a:off x="533400" y="909935"/>
          <a:ext cx="4038600" cy="3898554"/>
        </p:xfrm>
        <a:graphic>
          <a:graphicData uri="http://schemas.openxmlformats.org/drawingml/2006/table">
            <a:tbl>
              <a:tblPr/>
              <a:tblGrid>
                <a:gridCol w="403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9759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759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K-map for F1">
            <a:extLst>
              <a:ext uri="{FF2B5EF4-FFF2-40B4-BE49-F238E27FC236}">
                <a16:creationId xmlns:a16="http://schemas.microsoft.com/office/drawing/2014/main" id="{8007391A-7308-4A96-8188-90B39070358C}"/>
              </a:ext>
            </a:extLst>
          </p:cNvPr>
          <p:cNvSpPr txBox="1"/>
          <p:nvPr/>
        </p:nvSpPr>
        <p:spPr>
          <a:xfrm>
            <a:off x="1947215" y="990600"/>
            <a:ext cx="219707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20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K-map for F1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CC634B-0E6E-4B6E-93C1-0B8D8E7E0B55}"/>
              </a:ext>
            </a:extLst>
          </p:cNvPr>
          <p:cNvGrpSpPr/>
          <p:nvPr/>
        </p:nvGrpSpPr>
        <p:grpSpPr>
          <a:xfrm>
            <a:off x="526383" y="1684289"/>
            <a:ext cx="1150017" cy="723692"/>
            <a:chOff x="381000" y="1976735"/>
            <a:chExt cx="1150017" cy="7236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/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/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Line">
              <a:extLst>
                <a:ext uri="{FF2B5EF4-FFF2-40B4-BE49-F238E27FC236}">
                  <a16:creationId xmlns:a16="http://schemas.microsoft.com/office/drawing/2014/main" id="{398CDB36-67A1-4EA8-ABE5-F4CE9715ED5D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89EB210-7952-4BA5-9C7C-B9F0DBE24365}"/>
              </a:ext>
            </a:extLst>
          </p:cNvPr>
          <p:cNvSpPr/>
          <p:nvPr/>
        </p:nvSpPr>
        <p:spPr>
          <a:xfrm>
            <a:off x="6946900" y="990600"/>
            <a:ext cx="547472" cy="5354320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C3A570D-23C4-42DB-B745-70BCDA37CFEA}"/>
              </a:ext>
            </a:extLst>
          </p:cNvPr>
          <p:cNvCxnSpPr/>
          <p:nvPr/>
        </p:nvCxnSpPr>
        <p:spPr>
          <a:xfrm>
            <a:off x="6553200" y="2595265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A07B2A3-1BA4-46AB-9438-A5B193A7BD47}"/>
              </a:ext>
            </a:extLst>
          </p:cNvPr>
          <p:cNvCxnSpPr/>
          <p:nvPr/>
        </p:nvCxnSpPr>
        <p:spPr>
          <a:xfrm>
            <a:off x="6553200" y="38100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4ECB457-2103-4E87-8B15-2F487C2F8CDD}"/>
              </a:ext>
            </a:extLst>
          </p:cNvPr>
          <p:cNvCxnSpPr/>
          <p:nvPr/>
        </p:nvCxnSpPr>
        <p:spPr>
          <a:xfrm>
            <a:off x="6553200" y="51054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8A8DC01-F5EE-4F9E-9CAA-A6A7C54C6F60}"/>
              </a:ext>
            </a:extLst>
          </p:cNvPr>
          <p:cNvSpPr/>
          <p:nvPr/>
        </p:nvSpPr>
        <p:spPr>
          <a:xfrm>
            <a:off x="1447800" y="2286001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2EF1A40-6417-4F83-B8DC-2856EB3C1852}"/>
              </a:ext>
            </a:extLst>
          </p:cNvPr>
          <p:cNvSpPr/>
          <p:nvPr/>
        </p:nvSpPr>
        <p:spPr>
          <a:xfrm>
            <a:off x="2362200" y="2952235"/>
            <a:ext cx="457200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7A6B198-D553-41D4-8D85-DAF2E090FA44}"/>
              </a:ext>
            </a:extLst>
          </p:cNvPr>
          <p:cNvSpPr/>
          <p:nvPr/>
        </p:nvSpPr>
        <p:spPr>
          <a:xfrm>
            <a:off x="3200400" y="3606721"/>
            <a:ext cx="381000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F457045-47EF-40C9-A79A-B4B4AC42EF06}"/>
              </a:ext>
            </a:extLst>
          </p:cNvPr>
          <p:cNvSpPr/>
          <p:nvPr/>
        </p:nvSpPr>
        <p:spPr>
          <a:xfrm>
            <a:off x="4038600" y="4234401"/>
            <a:ext cx="381000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9" name="F1 =…">
            <a:extLst>
              <a:ext uri="{FF2B5EF4-FFF2-40B4-BE49-F238E27FC236}">
                <a16:creationId xmlns:a16="http://schemas.microsoft.com/office/drawing/2014/main" id="{B661B098-39E9-44BA-981D-AFD0BE9B7E7C}"/>
              </a:ext>
            </a:extLst>
          </p:cNvPr>
          <p:cNvSpPr txBox="1"/>
          <p:nvPr/>
        </p:nvSpPr>
        <p:spPr>
          <a:xfrm>
            <a:off x="228600" y="5801750"/>
            <a:ext cx="836769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F1 = 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0" name="A'B'C'D' + A'BC'D + ABCD + AB'CD'">
            <a:extLst>
              <a:ext uri="{FF2B5EF4-FFF2-40B4-BE49-F238E27FC236}">
                <a16:creationId xmlns:a16="http://schemas.microsoft.com/office/drawing/2014/main" id="{A56168CE-A199-4EB9-881E-31138A137807}"/>
              </a:ext>
            </a:extLst>
          </p:cNvPr>
          <p:cNvSpPr txBox="1"/>
          <p:nvPr/>
        </p:nvSpPr>
        <p:spPr>
          <a:xfrm>
            <a:off x="999851" y="5750597"/>
            <a:ext cx="4486549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A'B'C'D' + A'BC'D + ABCD + AB'CD'</a:t>
            </a:r>
          </a:p>
        </p:txBody>
      </p:sp>
      <p:sp>
        <p:nvSpPr>
          <p:cNvPr id="31" name="Rectangle">
            <a:extLst>
              <a:ext uri="{FF2B5EF4-FFF2-40B4-BE49-F238E27FC236}">
                <a16:creationId xmlns:a16="http://schemas.microsoft.com/office/drawing/2014/main" id="{B5DFBCCB-102C-40A6-BA21-58059B4AD04C}"/>
              </a:ext>
            </a:extLst>
          </p:cNvPr>
          <p:cNvSpPr/>
          <p:nvPr/>
        </p:nvSpPr>
        <p:spPr>
          <a:xfrm>
            <a:off x="1066800" y="5740400"/>
            <a:ext cx="1219200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E9A7D12-6999-4923-AF0F-109E7BAB6C03}"/>
              </a:ext>
            </a:extLst>
          </p:cNvPr>
          <p:cNvSpPr/>
          <p:nvPr/>
        </p:nvSpPr>
        <p:spPr>
          <a:xfrm>
            <a:off x="648906" y="3500735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759DD2D-84E6-4D6C-B2BB-9FA957430717}"/>
                  </a:ext>
                </a:extLst>
              </p:cNvPr>
              <p:cNvSpPr/>
              <p:nvPr/>
            </p:nvSpPr>
            <p:spPr>
              <a:xfrm>
                <a:off x="173778" y="3782505"/>
                <a:ext cx="4732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759DD2D-84E6-4D6C-B2BB-9FA9574307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778" y="3782505"/>
                <a:ext cx="473206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9E0FB91-A8C1-4BDB-82F7-691AAA69E3AE}"/>
              </a:ext>
            </a:extLst>
          </p:cNvPr>
          <p:cNvSpPr/>
          <p:nvPr/>
        </p:nvSpPr>
        <p:spPr>
          <a:xfrm rot="10800000">
            <a:off x="4648290" y="2930069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D954E257-89B7-4190-AC7A-005F84723D88}"/>
                  </a:ext>
                </a:extLst>
              </p:cNvPr>
              <p:cNvSpPr/>
              <p:nvPr/>
            </p:nvSpPr>
            <p:spPr>
              <a:xfrm>
                <a:off x="4953000" y="3416317"/>
                <a:ext cx="4924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D954E257-89B7-4190-AC7A-005F84723D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3416317"/>
                <a:ext cx="492443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E6BDCB13-752C-4E5E-94B6-12D499A37879}"/>
              </a:ext>
            </a:extLst>
          </p:cNvPr>
          <p:cNvSpPr/>
          <p:nvPr/>
        </p:nvSpPr>
        <p:spPr>
          <a:xfrm rot="16200000">
            <a:off x="2811839" y="4418410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BC2FADF-D84D-4A6D-A063-A5CB0104B542}"/>
                  </a:ext>
                </a:extLst>
              </p:cNvPr>
              <p:cNvSpPr/>
              <p:nvPr/>
            </p:nvSpPr>
            <p:spPr>
              <a:xfrm>
                <a:off x="2590800" y="5257800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BC2FADF-D84D-4A6D-A063-A5CB0104B5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0" y="5257800"/>
                <a:ext cx="500458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8A7439A-0847-4442-9092-3833FA08524D}"/>
              </a:ext>
            </a:extLst>
          </p:cNvPr>
          <p:cNvSpPr/>
          <p:nvPr/>
        </p:nvSpPr>
        <p:spPr>
          <a:xfrm rot="5400000">
            <a:off x="3538384" y="1122681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C31C89A3-CECD-4C84-AFDE-3970D0C7AE14}"/>
                  </a:ext>
                </a:extLst>
              </p:cNvPr>
              <p:cNvSpPr/>
              <p:nvPr/>
            </p:nvSpPr>
            <p:spPr>
              <a:xfrm>
                <a:off x="4067030" y="1338974"/>
                <a:ext cx="4619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C31C89A3-CECD-4C84-AFDE-3970D0C7AE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030" y="1338974"/>
                <a:ext cx="461986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ctangle">
            <a:extLst>
              <a:ext uri="{FF2B5EF4-FFF2-40B4-BE49-F238E27FC236}">
                <a16:creationId xmlns:a16="http://schemas.microsoft.com/office/drawing/2014/main" id="{F47E54B2-2492-4991-A3D5-E7AA28327A58}"/>
              </a:ext>
            </a:extLst>
          </p:cNvPr>
          <p:cNvSpPr/>
          <p:nvPr/>
        </p:nvSpPr>
        <p:spPr>
          <a:xfrm>
            <a:off x="2315283" y="5760298"/>
            <a:ext cx="3130160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842A4A8C-136F-4E9D-936F-D7BDFE183A95}"/>
              </a:ext>
            </a:extLst>
          </p:cNvPr>
          <p:cNvSpPr/>
          <p:nvPr/>
        </p:nvSpPr>
        <p:spPr>
          <a:xfrm>
            <a:off x="1391393" y="2235715"/>
            <a:ext cx="692817" cy="583534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9214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62" dur="1000" fill="hold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6" grpId="0" animBg="1"/>
      <p:bldP spid="27" grpId="0" animBg="1"/>
      <p:bldP spid="28" grpId="0" animBg="1"/>
      <p:bldP spid="31" grpId="0" animBg="1" advAuto="0"/>
      <p:bldP spid="22" grpId="0" animBg="1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/>
      <p:bldP spid="45" grpId="0" animBg="1" advAuto="0"/>
      <p:bldP spid="46" grpId="0" animBg="1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Resettable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Inputs: </a:t>
            </a:r>
            <a:r>
              <a:rPr lang="en-US" dirty="0"/>
              <a:t>CLK, D, Reset</a:t>
            </a:r>
          </a:p>
          <a:p>
            <a:pPr lvl="1"/>
            <a:r>
              <a:rPr lang="en-US" dirty="0"/>
              <a:t>The Reset is used to set the output to 0.</a:t>
            </a:r>
          </a:p>
          <a:p>
            <a:r>
              <a:rPr lang="en-US" b="1" dirty="0"/>
              <a:t>Function:</a:t>
            </a:r>
          </a:p>
          <a:p>
            <a:pPr lvl="1"/>
            <a:r>
              <a:rPr lang="en-US" b="1" i="1" dirty="0">
                <a:solidFill>
                  <a:schemeClr val="accent6"/>
                </a:solidFill>
              </a:rPr>
              <a:t>Reset = 1: </a:t>
            </a:r>
            <a:r>
              <a:rPr lang="en-US" dirty="0"/>
              <a:t>Q is forced to 0 </a:t>
            </a:r>
          </a:p>
          <a:p>
            <a:pPr lvl="1"/>
            <a:r>
              <a:rPr lang="en-US" b="1" i="1" dirty="0">
                <a:solidFill>
                  <a:schemeClr val="accent6"/>
                </a:solidFill>
              </a:rPr>
              <a:t>Reset = 0: </a:t>
            </a:r>
            <a:r>
              <a:rPr lang="en-US" dirty="0"/>
              <a:t>the flip-flop behaves like an ordinary D flip-flop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90800" y="3123115"/>
          <a:ext cx="3611562" cy="305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5292" name="VISIO" r:id="rId4" imgW="1067054" imgH="903714" progId="Visio.Drawing.6">
                  <p:embed/>
                </p:oleObj>
              </mc:Choice>
              <mc:Fallback>
                <p:oleObj name="VISIO" r:id="rId4" imgW="1067054" imgH="90371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123115"/>
                        <a:ext cx="3611562" cy="305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511637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Resettable Flip-Flops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types:</a:t>
            </a:r>
          </a:p>
          <a:p>
            <a:pPr lvl="1"/>
            <a:r>
              <a:rPr lang="en-US" b="1" dirty="0"/>
              <a:t>Synchronous</a:t>
            </a:r>
            <a:r>
              <a:rPr lang="en-US" dirty="0"/>
              <a:t>: resets at the clock edge only</a:t>
            </a:r>
          </a:p>
          <a:p>
            <a:pPr lvl="1"/>
            <a:r>
              <a:rPr lang="en-US" b="1" dirty="0"/>
              <a:t>Asynchronous</a:t>
            </a:r>
            <a:r>
              <a:rPr lang="en-US" dirty="0"/>
              <a:t>: resets immediately when Reset = 1</a:t>
            </a:r>
          </a:p>
          <a:p>
            <a:r>
              <a:rPr lang="en-US" dirty="0"/>
              <a:t>Asynchronously resettable flip-flop requires changing the internal circuitry of the flip-flop (see Exercise 3.10)</a:t>
            </a:r>
          </a:p>
          <a:p>
            <a:r>
              <a:rPr lang="en-US" dirty="0"/>
              <a:t>Synchronously resettable flip-flop?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667000" y="3784547"/>
          <a:ext cx="3526779" cy="2470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16" name="VISIO" r:id="rId4" imgW="1514332" imgH="1060948" progId="Visio.Drawing.6">
                  <p:embed/>
                </p:oleObj>
              </mc:Choice>
              <mc:Fallback>
                <p:oleObj name="VISIO" r:id="rId4" imgW="1514332" imgH="1060948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784547"/>
                        <a:ext cx="3526779" cy="24702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52311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Settable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Inputs:</a:t>
            </a:r>
            <a:r>
              <a:rPr lang="en-US" dirty="0"/>
              <a:t> CLK, D, Set</a:t>
            </a:r>
          </a:p>
          <a:p>
            <a:r>
              <a:rPr lang="en-US" b="1" dirty="0"/>
              <a:t>Function: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Set = 1</a:t>
            </a:r>
            <a:r>
              <a:rPr lang="en-US" dirty="0"/>
              <a:t>: Q is set to 1 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Set = 0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the flip-flop behaves like an ordinary D flip-flop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90800" y="3124200"/>
          <a:ext cx="3305175" cy="279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340" name="VISIO" r:id="rId4" imgW="1067054" imgH="903714" progId="Visio.Drawing.6">
                  <p:embed/>
                </p:oleObj>
              </mc:Choice>
              <mc:Fallback>
                <p:oleObj name="VISIO" r:id="rId4" imgW="1067054" imgH="90371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124200"/>
                        <a:ext cx="3305175" cy="2798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64431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924800" cy="1752600"/>
          </a:xfrm>
        </p:spPr>
        <p:txBody>
          <a:bodyPr/>
          <a:lstStyle/>
          <a:p>
            <a:r>
              <a:rPr lang="en-US" dirty="0"/>
              <a:t>Recall:</a:t>
            </a:r>
            <a:br>
              <a:rPr lang="en-US" dirty="0"/>
            </a:br>
            <a:r>
              <a:rPr lang="en-US" dirty="0"/>
              <a:t>	Combinational Logic Blocks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528557"/>
      </p:ext>
    </p:extLst>
  </p:cSld>
  <p:clrMapOvr>
    <a:masterClrMapping/>
  </p:clrMapOvr>
  <p:transition/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Recall: Combinational Building Blocks</a:t>
            </a:r>
          </a:p>
        </p:txBody>
      </p:sp>
      <p:sp>
        <p:nvSpPr>
          <p:cNvPr id="37891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Combinational logic is often grouped into larger building blocks to build more </a:t>
            </a:r>
            <a:r>
              <a:rPr lang="en-US">
                <a:solidFill>
                  <a:srgbClr val="0000FF"/>
                </a:solidFill>
              </a:rPr>
              <a:t>complex systems</a:t>
            </a:r>
          </a:p>
          <a:p>
            <a:endParaRPr lang="en-US"/>
          </a:p>
          <a:p>
            <a:r>
              <a:rPr lang="en-US"/>
              <a:t>Hides the </a:t>
            </a:r>
            <a:r>
              <a:rPr lang="en-US">
                <a:solidFill>
                  <a:srgbClr val="C00000"/>
                </a:solidFill>
              </a:rPr>
              <a:t>unnecessary gate-level details </a:t>
            </a:r>
            <a:r>
              <a:rPr lang="en-US"/>
              <a:t>to emphasize the function of the building block</a:t>
            </a:r>
          </a:p>
          <a:p>
            <a:endParaRPr lang="en-US"/>
          </a:p>
          <a:p>
            <a:r>
              <a:rPr lang="en-US"/>
              <a:t>We now look at: </a:t>
            </a:r>
          </a:p>
          <a:p>
            <a:pPr lvl="1"/>
            <a:r>
              <a:rPr lang="en-US"/>
              <a:t>Decoders</a:t>
            </a:r>
          </a:p>
          <a:p>
            <a:pPr lvl="1"/>
            <a:r>
              <a:rPr lang="en-US"/>
              <a:t>Multiplexers</a:t>
            </a:r>
          </a:p>
          <a:p>
            <a:pPr lvl="1"/>
            <a:r>
              <a:rPr lang="en-US"/>
              <a:t>Full adder</a:t>
            </a:r>
          </a:p>
          <a:p>
            <a:pPr lvl="1"/>
            <a:r>
              <a:rPr lang="en-US"/>
              <a:t>PLA (Programmable Logic Array)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6042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2C3-305C-4107-AAAB-C091CAD85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Decoder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310EB-68C8-4CD8-82C9-9D2E8998D7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rgbClr val="C00000"/>
                </a:solidFill>
              </a:rPr>
              <a:t>n</a:t>
            </a:r>
            <a:r>
              <a:rPr lang="en-US"/>
              <a:t> inputs and </a:t>
            </a:r>
            <a:r>
              <a:rPr lang="en-US">
                <a:solidFill>
                  <a:srgbClr val="C00000"/>
                </a:solidFill>
              </a:rPr>
              <a:t>2</a:t>
            </a:r>
            <a:r>
              <a:rPr lang="en-US" baseline="30000">
                <a:solidFill>
                  <a:srgbClr val="C00000"/>
                </a:solidFill>
              </a:rPr>
              <a:t>n</a:t>
            </a:r>
            <a:r>
              <a:rPr lang="en-US"/>
              <a:t> outputs</a:t>
            </a:r>
          </a:p>
          <a:p>
            <a:r>
              <a:rPr lang="en-US"/>
              <a:t>Exactly one of the outputs is 1 and all the rest are 0s</a:t>
            </a:r>
          </a:p>
          <a:p>
            <a:r>
              <a:rPr lang="en-US"/>
              <a:t>The </a:t>
            </a:r>
            <a:r>
              <a:rPr lang="en-US">
                <a:solidFill>
                  <a:srgbClr val="C00000"/>
                </a:solidFill>
              </a:rPr>
              <a:t>one</a:t>
            </a:r>
            <a:r>
              <a:rPr lang="en-US"/>
              <a:t> </a:t>
            </a:r>
            <a:r>
              <a:rPr lang="en-US">
                <a:solidFill>
                  <a:srgbClr val="C00000"/>
                </a:solidFill>
              </a:rPr>
              <a:t>output</a:t>
            </a:r>
            <a:r>
              <a:rPr lang="en-US"/>
              <a:t> that is logically 1 is the output corresponding to the input </a:t>
            </a:r>
            <a:r>
              <a:rPr lang="en-US">
                <a:solidFill>
                  <a:srgbClr val="C00000"/>
                </a:solidFill>
              </a:rPr>
              <a:t>pattern</a:t>
            </a:r>
            <a:r>
              <a:rPr lang="en-US"/>
              <a:t> that the logic circuit is expected to detect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5AA1BA-B9F7-4999-BA1C-CAA366FA95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048000"/>
            <a:ext cx="4234405" cy="31062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2254932-2226-479D-A809-77D851C12A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815" y="3029465"/>
            <a:ext cx="3643174" cy="319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0010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Recall: Multiplexer (MUX), or Selector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>
                <a:solidFill>
                  <a:srgbClr val="C00000"/>
                </a:solidFill>
              </a:rPr>
              <a:t>Selects</a:t>
            </a:r>
            <a:r>
              <a:rPr lang="en-US"/>
              <a:t> one of the </a:t>
            </a:r>
            <a:r>
              <a:rPr lang="en-US" i="1"/>
              <a:t>N</a:t>
            </a:r>
            <a:r>
              <a:rPr lang="en-US"/>
              <a:t> inputs to connect it to the output</a:t>
            </a:r>
          </a:p>
          <a:p>
            <a:r>
              <a:rPr lang="en-US"/>
              <a:t>Needs log</a:t>
            </a:r>
            <a:r>
              <a:rPr lang="en-US" baseline="-25000"/>
              <a:t>2</a:t>
            </a:r>
            <a:r>
              <a:rPr lang="en-US" i="1"/>
              <a:t>N</a:t>
            </a:r>
            <a:r>
              <a:rPr lang="en-US"/>
              <a:t>-bit control input</a:t>
            </a:r>
          </a:p>
          <a:p>
            <a:r>
              <a:rPr lang="en-US"/>
              <a:t>2:1 MUX</a:t>
            </a:r>
            <a:endParaRPr lang="en-US">
              <a:solidFill>
                <a:schemeClr val="accent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E74748-B868-4CCF-949D-426ACD1318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5600" y="1981200"/>
            <a:ext cx="2430323" cy="44805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F9C9A1-2B45-4D0E-BF49-6BB672655F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2602" y="1981200"/>
            <a:ext cx="2998740" cy="448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7171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8160-C9B1-413C-BAD0-9F1CC5FF4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Multiplexer (MUX)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69C8B-7BF6-459D-B972-E5BDB0B8C5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output C is always connected to either the input A or the input B</a:t>
            </a:r>
          </a:p>
          <a:p>
            <a:pPr lvl="1"/>
            <a:r>
              <a:rPr lang="en-US"/>
              <a:t>Output value depends on the value of the </a:t>
            </a:r>
            <a:r>
              <a:rPr lang="en-US">
                <a:solidFill>
                  <a:srgbClr val="0000FF"/>
                </a:solidFill>
              </a:rPr>
              <a:t>select line S</a:t>
            </a: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marL="344487" lvl="1" indent="0">
              <a:buNone/>
            </a:pPr>
            <a:endParaRPr lang="en-US" sz="1400">
              <a:solidFill>
                <a:srgbClr val="0000FF"/>
              </a:solidFill>
            </a:endParaRPr>
          </a:p>
          <a:p>
            <a:r>
              <a:rPr lang="en-US">
                <a:solidFill>
                  <a:srgbClr val="0000FF"/>
                </a:solidFill>
              </a:rPr>
              <a:t>Your task: </a:t>
            </a:r>
            <a:r>
              <a:rPr lang="en-US"/>
              <a:t>Draw the schematic for an 8-input (8:1) MUX</a:t>
            </a:r>
          </a:p>
          <a:p>
            <a:pPr lvl="1"/>
            <a:r>
              <a:rPr lang="en-US" sz="2000"/>
              <a:t>Gate level: as a combination of basic AND, OR, NOT gates</a:t>
            </a:r>
          </a:p>
          <a:p>
            <a:pPr lvl="1"/>
            <a:r>
              <a:rPr lang="en-US" sz="2000"/>
              <a:t>Module level: As a combination of 2-input (2:1) </a:t>
            </a:r>
            <a:r>
              <a:rPr lang="en-US" sz="2000" err="1"/>
              <a:t>MUXes</a:t>
            </a:r>
            <a:endParaRPr lang="en-US" sz="2000"/>
          </a:p>
          <a:p>
            <a:pPr lvl="1"/>
            <a:endParaRPr lang="en-US">
              <a:solidFill>
                <a:srgbClr val="0000FF"/>
              </a:solidFill>
            </a:endParaRPr>
          </a:p>
          <a:p>
            <a:pPr lvl="1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C7A49B-6C01-4F40-A59B-04F19CE46A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7EF0F6-3B23-4556-BE3C-E1D81F0A5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1122" y="2362201"/>
            <a:ext cx="3797710" cy="304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260BC9-A682-4BFF-8369-5D5A96E708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3266200"/>
            <a:ext cx="1718467" cy="156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3490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wo-Level Simplification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  <a:prstGeom prst="rect">
            <a:avLst/>
          </a:prstGeom>
        </p:spPr>
        <p:txBody>
          <a:bodyPr/>
          <a:lstStyle/>
          <a:p>
            <a:r>
              <a:rPr lang="en-US" sz="3600" dirty="0"/>
              <a:t>Recall: K-map Example: Two-bit Comparator (3)</a:t>
            </a:r>
            <a:endParaRPr sz="3600" dirty="0"/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22" name="Table"/>
          <p:cNvGraphicFramePr/>
          <p:nvPr/>
        </p:nvGraphicFramePr>
        <p:xfrm>
          <a:off x="5562600" y="990600"/>
          <a:ext cx="2667000" cy="535432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15" name="Table">
            <a:extLst>
              <a:ext uri="{FF2B5EF4-FFF2-40B4-BE49-F238E27FC236}">
                <a16:creationId xmlns:a16="http://schemas.microsoft.com/office/drawing/2014/main" id="{C2D769E5-4632-48E0-A4F5-6697366E653F}"/>
              </a:ext>
            </a:extLst>
          </p:cNvPr>
          <p:cNvGraphicFramePr/>
          <p:nvPr>
            <p:extLst/>
          </p:nvPr>
        </p:nvGraphicFramePr>
        <p:xfrm>
          <a:off x="533400" y="762000"/>
          <a:ext cx="4038600" cy="3898554"/>
        </p:xfrm>
        <a:graphic>
          <a:graphicData uri="http://schemas.openxmlformats.org/drawingml/2006/table">
            <a:tbl>
              <a:tblPr/>
              <a:tblGrid>
                <a:gridCol w="403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9759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759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lvl="0" algn="ctr" defTabSz="914400">
                        <a:buNone/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 i="0" u="none" strike="noStrike" noProof="0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latin typeface="Tahoma"/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 dirty="0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 dirty="0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  <a:endParaRPr sz="2400" b="1" dirty="0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 dirty="0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K-map for F1">
            <a:extLst>
              <a:ext uri="{FF2B5EF4-FFF2-40B4-BE49-F238E27FC236}">
                <a16:creationId xmlns:a16="http://schemas.microsoft.com/office/drawing/2014/main" id="{8007391A-7308-4A96-8188-90B39070358C}"/>
              </a:ext>
            </a:extLst>
          </p:cNvPr>
          <p:cNvSpPr txBox="1"/>
          <p:nvPr/>
        </p:nvSpPr>
        <p:spPr>
          <a:xfrm>
            <a:off x="1961948" y="942586"/>
            <a:ext cx="219707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20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K-map for F</a:t>
            </a:r>
            <a:r>
              <a:rPr kumimoji="0" lang="en-US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2</a:t>
            </a:r>
            <a:endParaRPr kumimoji="0" sz="2400" b="1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Tahoma"/>
              <a:cs typeface="Arial"/>
              <a:sym typeface="Arial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CC634B-0E6E-4B6E-93C1-0B8D8E7E0B55}"/>
              </a:ext>
            </a:extLst>
          </p:cNvPr>
          <p:cNvGrpSpPr/>
          <p:nvPr/>
        </p:nvGrpSpPr>
        <p:grpSpPr>
          <a:xfrm>
            <a:off x="526383" y="1536354"/>
            <a:ext cx="1150017" cy="723692"/>
            <a:chOff x="381000" y="1976735"/>
            <a:chExt cx="1150017" cy="7236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/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/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Line">
              <a:extLst>
                <a:ext uri="{FF2B5EF4-FFF2-40B4-BE49-F238E27FC236}">
                  <a16:creationId xmlns:a16="http://schemas.microsoft.com/office/drawing/2014/main" id="{398CDB36-67A1-4EA8-ABE5-F4CE9715ED5D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89EB210-7952-4BA5-9C7C-B9F0DBE24365}"/>
              </a:ext>
            </a:extLst>
          </p:cNvPr>
          <p:cNvSpPr/>
          <p:nvPr/>
        </p:nvSpPr>
        <p:spPr>
          <a:xfrm>
            <a:off x="7337136" y="990600"/>
            <a:ext cx="547472" cy="5354320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C3A570D-23C4-42DB-B745-70BCDA37CFEA}"/>
              </a:ext>
            </a:extLst>
          </p:cNvPr>
          <p:cNvCxnSpPr/>
          <p:nvPr/>
        </p:nvCxnSpPr>
        <p:spPr>
          <a:xfrm>
            <a:off x="6553200" y="2595265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A07B2A3-1BA4-46AB-9438-A5B193A7BD47}"/>
              </a:ext>
            </a:extLst>
          </p:cNvPr>
          <p:cNvCxnSpPr/>
          <p:nvPr/>
        </p:nvCxnSpPr>
        <p:spPr>
          <a:xfrm>
            <a:off x="6553200" y="38100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4ECB457-2103-4E87-8B15-2F487C2F8CDD}"/>
              </a:ext>
            </a:extLst>
          </p:cNvPr>
          <p:cNvCxnSpPr/>
          <p:nvPr/>
        </p:nvCxnSpPr>
        <p:spPr>
          <a:xfrm>
            <a:off x="6553200" y="51054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8A8DC01-F5EE-4F9E-9CAA-A6A7C54C6F60}"/>
              </a:ext>
            </a:extLst>
          </p:cNvPr>
          <p:cNvSpPr/>
          <p:nvPr/>
        </p:nvSpPr>
        <p:spPr>
          <a:xfrm>
            <a:off x="2302992" y="2148324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9" name="F1 =…">
            <a:extLst>
              <a:ext uri="{FF2B5EF4-FFF2-40B4-BE49-F238E27FC236}">
                <a16:creationId xmlns:a16="http://schemas.microsoft.com/office/drawing/2014/main" id="{B661B098-39E9-44BA-981D-AFD0BE9B7E7C}"/>
              </a:ext>
            </a:extLst>
          </p:cNvPr>
          <p:cNvSpPr txBox="1"/>
          <p:nvPr/>
        </p:nvSpPr>
        <p:spPr>
          <a:xfrm>
            <a:off x="228600" y="5420750"/>
            <a:ext cx="836769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F2 = 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22" name="A'C + A'B'D + B'CD">
            <a:extLst>
              <a:ext uri="{FF2B5EF4-FFF2-40B4-BE49-F238E27FC236}">
                <a16:creationId xmlns:a16="http://schemas.microsoft.com/office/drawing/2014/main" id="{79873047-40C3-4826-A8E2-09DE3C57E4F1}"/>
              </a:ext>
            </a:extLst>
          </p:cNvPr>
          <p:cNvSpPr txBox="1"/>
          <p:nvPr/>
        </p:nvSpPr>
        <p:spPr>
          <a:xfrm>
            <a:off x="1065369" y="5352908"/>
            <a:ext cx="2545056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370" marR="3937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A'C + A'B'D + </a:t>
            </a: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B'CD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1" name="Rectangle">
            <a:extLst>
              <a:ext uri="{FF2B5EF4-FFF2-40B4-BE49-F238E27FC236}">
                <a16:creationId xmlns:a16="http://schemas.microsoft.com/office/drawing/2014/main" id="{B5DFBCCB-102C-40A6-BA21-58059B4AD04C}"/>
              </a:ext>
            </a:extLst>
          </p:cNvPr>
          <p:cNvSpPr/>
          <p:nvPr/>
        </p:nvSpPr>
        <p:spPr>
          <a:xfrm>
            <a:off x="1120074" y="5378548"/>
            <a:ext cx="717549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F3F106E-93EC-454D-A451-84A2F516765A}"/>
              </a:ext>
            </a:extLst>
          </p:cNvPr>
          <p:cNvSpPr/>
          <p:nvPr/>
        </p:nvSpPr>
        <p:spPr>
          <a:xfrm>
            <a:off x="3145167" y="2148324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24E1E7E-652B-4595-B05C-A48C26979A4C}"/>
              </a:ext>
            </a:extLst>
          </p:cNvPr>
          <p:cNvSpPr/>
          <p:nvPr/>
        </p:nvSpPr>
        <p:spPr>
          <a:xfrm>
            <a:off x="3926210" y="2160039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B1C9AA5-99AE-4EF2-97E6-2FD0D4B0FFF1}"/>
              </a:ext>
            </a:extLst>
          </p:cNvPr>
          <p:cNvSpPr/>
          <p:nvPr/>
        </p:nvSpPr>
        <p:spPr>
          <a:xfrm>
            <a:off x="3064277" y="2819454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B516A7C-0FAB-4559-9F38-AD2485F03B33}"/>
              </a:ext>
            </a:extLst>
          </p:cNvPr>
          <p:cNvSpPr/>
          <p:nvPr/>
        </p:nvSpPr>
        <p:spPr>
          <a:xfrm>
            <a:off x="3995374" y="2782071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808EA5B-4EA5-4E41-AFA9-8ACBB24FB9A7}"/>
              </a:ext>
            </a:extLst>
          </p:cNvPr>
          <p:cNvSpPr/>
          <p:nvPr/>
        </p:nvSpPr>
        <p:spPr>
          <a:xfrm>
            <a:off x="3064277" y="4146116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6" name="Rectangle">
            <a:extLst>
              <a:ext uri="{FF2B5EF4-FFF2-40B4-BE49-F238E27FC236}">
                <a16:creationId xmlns:a16="http://schemas.microsoft.com/office/drawing/2014/main" id="{7FAC00EA-AE00-4314-A7A2-11187ACD3200}"/>
              </a:ext>
            </a:extLst>
          </p:cNvPr>
          <p:cNvSpPr/>
          <p:nvPr/>
        </p:nvSpPr>
        <p:spPr>
          <a:xfrm>
            <a:off x="1845406" y="5387464"/>
            <a:ext cx="957001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37" name="Rectangle">
            <a:extLst>
              <a:ext uri="{FF2B5EF4-FFF2-40B4-BE49-F238E27FC236}">
                <a16:creationId xmlns:a16="http://schemas.microsoft.com/office/drawing/2014/main" id="{8B67F561-C32F-4E27-80F5-393B78BF7665}"/>
              </a:ext>
            </a:extLst>
          </p:cNvPr>
          <p:cNvSpPr/>
          <p:nvPr/>
        </p:nvSpPr>
        <p:spPr>
          <a:xfrm>
            <a:off x="2547025" y="5327492"/>
            <a:ext cx="957001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288EE6D-D601-485B-995D-1448F90A1ABF}"/>
              </a:ext>
            </a:extLst>
          </p:cNvPr>
          <p:cNvSpPr/>
          <p:nvPr/>
        </p:nvSpPr>
        <p:spPr>
          <a:xfrm>
            <a:off x="3025202" y="2148323"/>
            <a:ext cx="1470598" cy="1105671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E2DB95B-A83C-4D74-9565-1AEBBE5AE276}"/>
              </a:ext>
            </a:extLst>
          </p:cNvPr>
          <p:cNvSpPr/>
          <p:nvPr/>
        </p:nvSpPr>
        <p:spPr>
          <a:xfrm>
            <a:off x="2243610" y="2136060"/>
            <a:ext cx="1470598" cy="541784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41" name="F1 =…">
            <a:extLst>
              <a:ext uri="{FF2B5EF4-FFF2-40B4-BE49-F238E27FC236}">
                <a16:creationId xmlns:a16="http://schemas.microsoft.com/office/drawing/2014/main" id="{BFB42E3A-6772-4281-822C-3D3CC1E5CC0A}"/>
              </a:ext>
            </a:extLst>
          </p:cNvPr>
          <p:cNvSpPr txBox="1"/>
          <p:nvPr/>
        </p:nvSpPr>
        <p:spPr>
          <a:xfrm>
            <a:off x="234464" y="5913386"/>
            <a:ext cx="836769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F3 = 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42" name="A'C + A'B'D + B'CD">
            <a:extLst>
              <a:ext uri="{FF2B5EF4-FFF2-40B4-BE49-F238E27FC236}">
                <a16:creationId xmlns:a16="http://schemas.microsoft.com/office/drawing/2014/main" id="{FAEB691C-4D9D-4B8C-962E-3EFF5D84D2E7}"/>
              </a:ext>
            </a:extLst>
          </p:cNvPr>
          <p:cNvSpPr txBox="1"/>
          <p:nvPr/>
        </p:nvSpPr>
        <p:spPr>
          <a:xfrm>
            <a:off x="1042295" y="5867400"/>
            <a:ext cx="2573782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? (Exercise for you)</a:t>
            </a: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2C2E1C06-AC53-4810-8D14-D742BA3921EC}"/>
              </a:ext>
            </a:extLst>
          </p:cNvPr>
          <p:cNvSpPr/>
          <p:nvPr/>
        </p:nvSpPr>
        <p:spPr>
          <a:xfrm>
            <a:off x="648906" y="3352800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817E57FB-53FB-43F2-AF1C-7F9000EE2579}"/>
                  </a:ext>
                </a:extLst>
              </p:cNvPr>
              <p:cNvSpPr/>
              <p:nvPr/>
            </p:nvSpPr>
            <p:spPr>
              <a:xfrm>
                <a:off x="173778" y="3634570"/>
                <a:ext cx="4732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817E57FB-53FB-43F2-AF1C-7F9000EE25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778" y="3634570"/>
                <a:ext cx="473206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5455E40-6B19-477F-91F9-29F3032AE496}"/>
              </a:ext>
            </a:extLst>
          </p:cNvPr>
          <p:cNvSpPr/>
          <p:nvPr/>
        </p:nvSpPr>
        <p:spPr>
          <a:xfrm rot="10800000">
            <a:off x="4648290" y="2743200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46EAAE01-7F38-4FB3-969C-1389A198979C}"/>
                  </a:ext>
                </a:extLst>
              </p:cNvPr>
              <p:cNvSpPr/>
              <p:nvPr/>
            </p:nvSpPr>
            <p:spPr>
              <a:xfrm>
                <a:off x="4953000" y="3229448"/>
                <a:ext cx="4924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46EAAE01-7F38-4FB3-969C-1389A19897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3229448"/>
                <a:ext cx="492443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9C7451FF-74DE-4EB0-A686-426985B7B05F}"/>
              </a:ext>
            </a:extLst>
          </p:cNvPr>
          <p:cNvSpPr/>
          <p:nvPr/>
        </p:nvSpPr>
        <p:spPr>
          <a:xfrm rot="16200000">
            <a:off x="2811839" y="4277274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92A53CE3-61A0-410F-968F-50B25B04242B}"/>
                  </a:ext>
                </a:extLst>
              </p:cNvPr>
              <p:cNvSpPr/>
              <p:nvPr/>
            </p:nvSpPr>
            <p:spPr>
              <a:xfrm>
                <a:off x="3299282" y="4824858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92A53CE3-61A0-410F-968F-50B25B0424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9282" y="4824858"/>
                <a:ext cx="500458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507BE85F-5F23-4A69-8522-F7C276FD720B}"/>
              </a:ext>
            </a:extLst>
          </p:cNvPr>
          <p:cNvSpPr/>
          <p:nvPr/>
        </p:nvSpPr>
        <p:spPr>
          <a:xfrm rot="5400000">
            <a:off x="3538384" y="1000674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6A54EB8-607C-4357-B724-22C7A0E6D288}"/>
                  </a:ext>
                </a:extLst>
              </p:cNvPr>
              <p:cNvSpPr/>
              <p:nvPr/>
            </p:nvSpPr>
            <p:spPr>
              <a:xfrm>
                <a:off x="4067030" y="1219200"/>
                <a:ext cx="4619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6A54EB8-607C-4357-B724-22C7A0E6D2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030" y="1219200"/>
                <a:ext cx="461986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Line">
            <a:extLst>
              <a:ext uri="{FF2B5EF4-FFF2-40B4-BE49-F238E27FC236}">
                <a16:creationId xmlns:a16="http://schemas.microsoft.com/office/drawing/2014/main" id="{A8A45F9C-3977-CB47-A9BF-FBCE4CC43F39}"/>
              </a:ext>
            </a:extLst>
          </p:cNvPr>
          <p:cNvSpPr/>
          <p:nvPr/>
        </p:nvSpPr>
        <p:spPr>
          <a:xfrm rot="3225959">
            <a:off x="3002651" y="1755567"/>
            <a:ext cx="788217" cy="739661"/>
          </a:xfrm>
          <a:custGeom>
            <a:avLst/>
            <a:gdLst>
              <a:gd name="connsiteX0" fmla="*/ 0 w 16377"/>
              <a:gd name="connsiteY0" fmla="*/ 18919 h 19705"/>
              <a:gd name="connsiteX1" fmla="*/ 16025 w 16377"/>
              <a:gd name="connsiteY1" fmla="*/ 17062 h 19705"/>
              <a:gd name="connsiteX2" fmla="*/ 6921 w 16377"/>
              <a:gd name="connsiteY2" fmla="*/ 0 h 19705"/>
              <a:gd name="connsiteX0" fmla="*/ 0 w 16660"/>
              <a:gd name="connsiteY0" fmla="*/ 16413 h 17199"/>
              <a:gd name="connsiteX1" fmla="*/ 16025 w 16660"/>
              <a:gd name="connsiteY1" fmla="*/ 14556 h 17199"/>
              <a:gd name="connsiteX2" fmla="*/ 12852 w 16660"/>
              <a:gd name="connsiteY2" fmla="*/ 0 h 17199"/>
              <a:gd name="connsiteX0" fmla="*/ 0 w 16646"/>
              <a:gd name="connsiteY0" fmla="*/ 16754 h 17540"/>
              <a:gd name="connsiteX1" fmla="*/ 16025 w 16646"/>
              <a:gd name="connsiteY1" fmla="*/ 14897 h 17540"/>
              <a:gd name="connsiteX2" fmla="*/ 12680 w 16646"/>
              <a:gd name="connsiteY2" fmla="*/ 0 h 17540"/>
              <a:gd name="connsiteX0" fmla="*/ 0 w 14434"/>
              <a:gd name="connsiteY0" fmla="*/ 15425 h 17060"/>
              <a:gd name="connsiteX1" fmla="*/ 13813 w 14434"/>
              <a:gd name="connsiteY1" fmla="*/ 14897 h 17060"/>
              <a:gd name="connsiteX2" fmla="*/ 10468 w 14434"/>
              <a:gd name="connsiteY2" fmla="*/ 0 h 17060"/>
              <a:gd name="connsiteX0" fmla="*/ 0 w 14378"/>
              <a:gd name="connsiteY0" fmla="*/ 13221 h 14856"/>
              <a:gd name="connsiteX1" fmla="*/ 13813 w 14378"/>
              <a:gd name="connsiteY1" fmla="*/ 12693 h 14856"/>
              <a:gd name="connsiteX2" fmla="*/ 9716 w 14378"/>
              <a:gd name="connsiteY2" fmla="*/ 0 h 14856"/>
              <a:gd name="connsiteX0" fmla="*/ 0 w 14377"/>
              <a:gd name="connsiteY0" fmla="*/ 14079 h 15714"/>
              <a:gd name="connsiteX1" fmla="*/ 13813 w 14377"/>
              <a:gd name="connsiteY1" fmla="*/ 13551 h 15714"/>
              <a:gd name="connsiteX2" fmla="*/ 9707 w 14377"/>
              <a:gd name="connsiteY2" fmla="*/ 0 h 15714"/>
              <a:gd name="connsiteX0" fmla="*/ 0 w 17353"/>
              <a:gd name="connsiteY0" fmla="*/ 10373 h 14980"/>
              <a:gd name="connsiteX1" fmla="*/ 16789 w 17353"/>
              <a:gd name="connsiteY1" fmla="*/ 13551 h 14980"/>
              <a:gd name="connsiteX2" fmla="*/ 12683 w 17353"/>
              <a:gd name="connsiteY2" fmla="*/ 0 h 14980"/>
              <a:gd name="connsiteX0" fmla="*/ 0 w 17157"/>
              <a:gd name="connsiteY0" fmla="*/ 11764 h 16371"/>
              <a:gd name="connsiteX1" fmla="*/ 16789 w 17157"/>
              <a:gd name="connsiteY1" fmla="*/ 14942 h 16371"/>
              <a:gd name="connsiteX2" fmla="*/ 8248 w 17157"/>
              <a:gd name="connsiteY2" fmla="*/ 0 h 16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57" h="16371" extrusionOk="0">
                <a:moveTo>
                  <a:pt x="0" y="11764"/>
                </a:moveTo>
                <a:cubicBezTo>
                  <a:pt x="0" y="11764"/>
                  <a:pt x="14290" y="19480"/>
                  <a:pt x="16789" y="14942"/>
                </a:cubicBezTo>
                <a:cubicBezTo>
                  <a:pt x="19288" y="10404"/>
                  <a:pt x="8248" y="0"/>
                  <a:pt x="8248" y="0"/>
                </a:cubicBezTo>
              </a:path>
            </a:pathLst>
          </a:cu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52" name="Line">
            <a:extLst>
              <a:ext uri="{FF2B5EF4-FFF2-40B4-BE49-F238E27FC236}">
                <a16:creationId xmlns:a16="http://schemas.microsoft.com/office/drawing/2014/main" id="{5CAB4C3A-8425-9940-BC37-DA69F848F029}"/>
              </a:ext>
            </a:extLst>
          </p:cNvPr>
          <p:cNvSpPr/>
          <p:nvPr/>
        </p:nvSpPr>
        <p:spPr>
          <a:xfrm rot="14028012">
            <a:off x="2919763" y="4221805"/>
            <a:ext cx="788217" cy="739661"/>
          </a:xfrm>
          <a:custGeom>
            <a:avLst/>
            <a:gdLst>
              <a:gd name="connsiteX0" fmla="*/ 0 w 16377"/>
              <a:gd name="connsiteY0" fmla="*/ 18919 h 19705"/>
              <a:gd name="connsiteX1" fmla="*/ 16025 w 16377"/>
              <a:gd name="connsiteY1" fmla="*/ 17062 h 19705"/>
              <a:gd name="connsiteX2" fmla="*/ 6921 w 16377"/>
              <a:gd name="connsiteY2" fmla="*/ 0 h 19705"/>
              <a:gd name="connsiteX0" fmla="*/ 0 w 16660"/>
              <a:gd name="connsiteY0" fmla="*/ 16413 h 17199"/>
              <a:gd name="connsiteX1" fmla="*/ 16025 w 16660"/>
              <a:gd name="connsiteY1" fmla="*/ 14556 h 17199"/>
              <a:gd name="connsiteX2" fmla="*/ 12852 w 16660"/>
              <a:gd name="connsiteY2" fmla="*/ 0 h 17199"/>
              <a:gd name="connsiteX0" fmla="*/ 0 w 16646"/>
              <a:gd name="connsiteY0" fmla="*/ 16754 h 17540"/>
              <a:gd name="connsiteX1" fmla="*/ 16025 w 16646"/>
              <a:gd name="connsiteY1" fmla="*/ 14897 h 17540"/>
              <a:gd name="connsiteX2" fmla="*/ 12680 w 16646"/>
              <a:gd name="connsiteY2" fmla="*/ 0 h 17540"/>
              <a:gd name="connsiteX0" fmla="*/ 0 w 14434"/>
              <a:gd name="connsiteY0" fmla="*/ 15425 h 17060"/>
              <a:gd name="connsiteX1" fmla="*/ 13813 w 14434"/>
              <a:gd name="connsiteY1" fmla="*/ 14897 h 17060"/>
              <a:gd name="connsiteX2" fmla="*/ 10468 w 14434"/>
              <a:gd name="connsiteY2" fmla="*/ 0 h 17060"/>
              <a:gd name="connsiteX0" fmla="*/ 0 w 14378"/>
              <a:gd name="connsiteY0" fmla="*/ 13221 h 14856"/>
              <a:gd name="connsiteX1" fmla="*/ 13813 w 14378"/>
              <a:gd name="connsiteY1" fmla="*/ 12693 h 14856"/>
              <a:gd name="connsiteX2" fmla="*/ 9716 w 14378"/>
              <a:gd name="connsiteY2" fmla="*/ 0 h 14856"/>
              <a:gd name="connsiteX0" fmla="*/ 0 w 14377"/>
              <a:gd name="connsiteY0" fmla="*/ 14079 h 15714"/>
              <a:gd name="connsiteX1" fmla="*/ 13813 w 14377"/>
              <a:gd name="connsiteY1" fmla="*/ 13551 h 15714"/>
              <a:gd name="connsiteX2" fmla="*/ 9707 w 14377"/>
              <a:gd name="connsiteY2" fmla="*/ 0 h 15714"/>
              <a:gd name="connsiteX0" fmla="*/ 0 w 17353"/>
              <a:gd name="connsiteY0" fmla="*/ 10373 h 14980"/>
              <a:gd name="connsiteX1" fmla="*/ 16789 w 17353"/>
              <a:gd name="connsiteY1" fmla="*/ 13551 h 14980"/>
              <a:gd name="connsiteX2" fmla="*/ 12683 w 17353"/>
              <a:gd name="connsiteY2" fmla="*/ 0 h 14980"/>
              <a:gd name="connsiteX0" fmla="*/ 0 w 17157"/>
              <a:gd name="connsiteY0" fmla="*/ 11764 h 16371"/>
              <a:gd name="connsiteX1" fmla="*/ 16789 w 17157"/>
              <a:gd name="connsiteY1" fmla="*/ 14942 h 16371"/>
              <a:gd name="connsiteX2" fmla="*/ 8248 w 17157"/>
              <a:gd name="connsiteY2" fmla="*/ 0 h 16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57" h="16371" extrusionOk="0">
                <a:moveTo>
                  <a:pt x="0" y="11764"/>
                </a:moveTo>
                <a:cubicBezTo>
                  <a:pt x="0" y="11764"/>
                  <a:pt x="14290" y="19480"/>
                  <a:pt x="16789" y="14942"/>
                </a:cubicBezTo>
                <a:cubicBezTo>
                  <a:pt x="19288" y="10404"/>
                  <a:pt x="8248" y="0"/>
                  <a:pt x="8248" y="0"/>
                </a:cubicBezTo>
              </a:path>
            </a:pathLst>
          </a:cu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4336419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61" dur="1000" fill="hold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1" grpId="0" animBg="1" advAuto="0"/>
      <p:bldP spid="25" grpId="0" animBg="1"/>
      <p:bldP spid="32" grpId="0" animBg="1"/>
      <p:bldP spid="33" grpId="0" animBg="1"/>
      <p:bldP spid="34" grpId="0" animBg="1"/>
      <p:bldP spid="35" grpId="0" animBg="1"/>
      <p:bldP spid="36" grpId="0" animBg="1" advAuto="0"/>
      <p:bldP spid="37" grpId="0" animBg="1" advAuto="0"/>
      <p:bldP spid="4" grpId="0" animBg="1"/>
      <p:bldP spid="39" grpId="0" animBg="1"/>
      <p:bldP spid="41" grpId="0" animBg="1"/>
      <p:bldP spid="42" grpId="0" animBg="1"/>
      <p:bldP spid="51" grpId="0" animBg="1"/>
      <p:bldP spid="5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A61FA-ACA5-47D0-B86D-25FBCAE35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K-maps with “Don’t Care”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7B978-95A3-432D-BE31-A724373942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>
                <a:solidFill>
                  <a:srgbClr val="C00000"/>
                </a:solidFill>
              </a:rPr>
              <a:t>Don’t Care </a:t>
            </a:r>
            <a:r>
              <a:rPr lang="en-US" sz="2000"/>
              <a:t>really means </a:t>
            </a:r>
            <a:r>
              <a:rPr lang="en-US" sz="2000" i="1">
                <a:solidFill>
                  <a:srgbClr val="0000FF"/>
                </a:solidFill>
              </a:rPr>
              <a:t>I don’t care what my circuit outputs if this appears as input</a:t>
            </a:r>
          </a:p>
          <a:p>
            <a:pPr lvl="1"/>
            <a:r>
              <a:rPr lang="en-US" sz="2000"/>
              <a:t>You have an engineering choice to use DON’T CARE patterns intelligently as 1 or 0 to better </a:t>
            </a:r>
            <a:r>
              <a:rPr lang="en-US" sz="2000">
                <a:solidFill>
                  <a:srgbClr val="00B050"/>
                </a:solidFill>
              </a:rPr>
              <a:t>simplify</a:t>
            </a:r>
            <a:r>
              <a:rPr lang="en-US" sz="2000"/>
              <a:t> the circuit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8613E9-B9D6-4D4F-B14A-4E0F1FA9867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I can pick 00, 01, 10, 11…">
            <a:extLst>
              <a:ext uri="{FF2B5EF4-FFF2-40B4-BE49-F238E27FC236}">
                <a16:creationId xmlns:a16="http://schemas.microsoft.com/office/drawing/2014/main" id="{EE82D90D-2CD3-4346-BE9B-02E1AEB8FAC5}"/>
              </a:ext>
            </a:extLst>
          </p:cNvPr>
          <p:cNvSpPr txBox="1"/>
          <p:nvPr/>
        </p:nvSpPr>
        <p:spPr>
          <a:xfrm>
            <a:off x="5012008" y="3475056"/>
            <a:ext cx="3003386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I can pick 00, 01, 10, 11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   independently of below</a:t>
            </a:r>
          </a:p>
        </p:txBody>
      </p:sp>
      <p:sp>
        <p:nvSpPr>
          <p:cNvPr id="6" name="I can pick 00, 01, 10, 11…">
            <a:extLst>
              <a:ext uri="{FF2B5EF4-FFF2-40B4-BE49-F238E27FC236}">
                <a16:creationId xmlns:a16="http://schemas.microsoft.com/office/drawing/2014/main" id="{744549EB-C326-4EE9-ABC2-8705A11420BA}"/>
              </a:ext>
            </a:extLst>
          </p:cNvPr>
          <p:cNvSpPr txBox="1"/>
          <p:nvPr/>
        </p:nvSpPr>
        <p:spPr>
          <a:xfrm>
            <a:off x="4999308" y="4997767"/>
            <a:ext cx="3016210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I can pick 00, 01, 10, 11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   independently of above</a:t>
            </a:r>
          </a:p>
        </p:txBody>
      </p:sp>
      <p:graphicFrame>
        <p:nvGraphicFramePr>
          <p:cNvPr id="7" name="Table">
            <a:extLst>
              <a:ext uri="{FF2B5EF4-FFF2-40B4-BE49-F238E27FC236}">
                <a16:creationId xmlns:a16="http://schemas.microsoft.com/office/drawing/2014/main" id="{9B63E41C-803E-4A79-9A8F-89ACA32D8ED3}"/>
              </a:ext>
            </a:extLst>
          </p:cNvPr>
          <p:cNvGraphicFramePr/>
          <p:nvPr>
            <p:extLst/>
          </p:nvPr>
        </p:nvGraphicFramePr>
        <p:xfrm>
          <a:off x="1525981" y="2667000"/>
          <a:ext cx="2031996" cy="3256599"/>
        </p:xfrm>
        <a:graphic>
          <a:graphicData uri="http://schemas.openxmlformats.org/drawingml/2006/table">
            <a:tbl>
              <a:tblPr/>
              <a:tblGrid>
                <a:gridCol w="3386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G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853">
                <a:tc rowSpan="2" gridSpan="4"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• • •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853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3853">
                <a:tc rowSpan="2" gridSpan="4"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• • •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6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6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3853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Line">
            <a:extLst>
              <a:ext uri="{FF2B5EF4-FFF2-40B4-BE49-F238E27FC236}">
                <a16:creationId xmlns:a16="http://schemas.microsoft.com/office/drawing/2014/main" id="{25193D40-BEEF-4814-BA39-326E7AB4936D}"/>
              </a:ext>
            </a:extLst>
          </p:cNvPr>
          <p:cNvSpPr/>
          <p:nvPr/>
        </p:nvSpPr>
        <p:spPr>
          <a:xfrm>
            <a:off x="3665801" y="3692436"/>
            <a:ext cx="1361350" cy="235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239" extrusionOk="0">
                <a:moveTo>
                  <a:pt x="21600" y="0"/>
                </a:moveTo>
                <a:cubicBezTo>
                  <a:pt x="21600" y="0"/>
                  <a:pt x="10670" y="21600"/>
                  <a:pt x="0" y="17788"/>
                </a:cubicBezTo>
              </a:path>
            </a:pathLst>
          </a:custGeom>
          <a:ln w="25400">
            <a:solidFill>
              <a:srgbClr val="062B6B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3B812F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C9C94C75-94ED-442D-9A78-7A6805DC6F4F}"/>
              </a:ext>
            </a:extLst>
          </p:cNvPr>
          <p:cNvSpPr/>
          <p:nvPr/>
        </p:nvSpPr>
        <p:spPr>
          <a:xfrm>
            <a:off x="3657600" y="4714949"/>
            <a:ext cx="1312145" cy="4264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21600" y="21600"/>
                  <a:pt x="12960" y="415"/>
                  <a:pt x="0" y="0"/>
                </a:cubicBezTo>
              </a:path>
            </a:pathLst>
          </a:custGeom>
          <a:ln w="25400">
            <a:solidFill>
              <a:srgbClr val="062B6B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5388170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0" name="Table"/>
          <p:cNvGraphicFramePr/>
          <p:nvPr>
            <p:extLst/>
          </p:nvPr>
        </p:nvGraphicFramePr>
        <p:xfrm>
          <a:off x="1524000" y="2495600"/>
          <a:ext cx="2946400" cy="3670300"/>
        </p:xfrm>
        <a:graphic>
          <a:graphicData uri="http://schemas.openxmlformats.org/drawingml/2006/table">
            <a:tbl>
              <a:tblPr/>
              <a:tblGrid>
                <a:gridCol w="368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W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Y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Z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FB6C2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FB6C2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691" name="Example: BCD increment fun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Example: BCD </a:t>
            </a:r>
            <a:r>
              <a:rPr lang="en-US"/>
              <a:t>I</a:t>
            </a:r>
            <a:r>
              <a:t>ncrement </a:t>
            </a:r>
            <a:r>
              <a:rPr lang="en-US"/>
              <a:t>F</a:t>
            </a:r>
            <a:r>
              <a:t>unction</a:t>
            </a:r>
          </a:p>
        </p:txBody>
      </p:sp>
      <p:sp>
        <p:nvSpPr>
          <p:cNvPr id="692" name="Line"/>
          <p:cNvSpPr/>
          <p:nvPr/>
        </p:nvSpPr>
        <p:spPr>
          <a:xfrm>
            <a:off x="4613910" y="4855260"/>
            <a:ext cx="139700" cy="1588"/>
          </a:xfrm>
          <a:prstGeom prst="line">
            <a:avLst/>
          </a:prstGeom>
          <a:ln w="127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3" name="Line"/>
          <p:cNvSpPr/>
          <p:nvPr/>
        </p:nvSpPr>
        <p:spPr>
          <a:xfrm>
            <a:off x="4588510" y="6176060"/>
            <a:ext cx="177800" cy="1588"/>
          </a:xfrm>
          <a:prstGeom prst="line">
            <a:avLst/>
          </a:prstGeom>
          <a:ln w="127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4" name="Line"/>
          <p:cNvSpPr/>
          <p:nvPr/>
        </p:nvSpPr>
        <p:spPr>
          <a:xfrm>
            <a:off x="4753610" y="4855260"/>
            <a:ext cx="0" cy="1320801"/>
          </a:xfrm>
          <a:prstGeom prst="line">
            <a:avLst/>
          </a:prstGeom>
          <a:ln w="127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9" name="BCD (Binary Coded Decimal) digit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BCD (Binary Coded Decimal) digits </a:t>
            </a:r>
          </a:p>
          <a:p>
            <a:pPr lvl="1"/>
            <a:r>
              <a:t>Encode decimal digits 0 - 9 with bit patterns 0000</a:t>
            </a:r>
            <a:r>
              <a:rPr baseline="-27111"/>
              <a:t>2</a:t>
            </a:r>
            <a:r>
              <a:t> — 1001</a:t>
            </a:r>
            <a:r>
              <a:rPr baseline="-27111"/>
              <a:t>2</a:t>
            </a:r>
          </a:p>
          <a:p>
            <a:pPr lvl="1"/>
            <a:r>
              <a:t>When </a:t>
            </a:r>
            <a:r>
              <a:rPr>
                <a:solidFill>
                  <a:srgbClr val="0000FF"/>
                </a:solidFill>
              </a:rPr>
              <a:t>incremented</a:t>
            </a:r>
            <a:r>
              <a:t>, the decimal sequence is 0, 1, …, 8, 9, 0, 1</a:t>
            </a:r>
          </a:p>
        </p:txBody>
      </p:sp>
      <p:sp>
        <p:nvSpPr>
          <p:cNvPr id="7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95" name="These input patterns should…"/>
          <p:cNvSpPr txBox="1"/>
          <p:nvPr/>
        </p:nvSpPr>
        <p:spPr>
          <a:xfrm>
            <a:off x="4830002" y="5160060"/>
            <a:ext cx="3747704" cy="1221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These input patterns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should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never be encountered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in practice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(hey -- it’s a BCD number!)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So, associated output values are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“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Don’t Cares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38077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2" grpId="0" animBg="1"/>
      <p:bldP spid="693" grpId="0" animBg="1"/>
      <p:bldP spid="694" grpId="0" animBg="1"/>
      <p:bldP spid="699" grpId="0" uiExpand="1" build="p"/>
      <p:bldP spid="69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7" name="Table"/>
          <p:cNvGraphicFramePr/>
          <p:nvPr>
            <p:extLst/>
          </p:nvPr>
        </p:nvGraphicFramePr>
        <p:xfrm>
          <a:off x="5918200" y="3758883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10" name="Two-Level Simplific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K-map for BCD Increment Function</a:t>
            </a:r>
            <a:endParaRPr/>
          </a:p>
        </p:txBody>
      </p:sp>
      <p:sp>
        <p:nvSpPr>
          <p:cNvPr id="713" name="A B C D…"/>
          <p:cNvSpPr txBox="1"/>
          <p:nvPr/>
        </p:nvSpPr>
        <p:spPr>
          <a:xfrm>
            <a:off x="504208" y="1730365"/>
            <a:ext cx="1316835" cy="149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A B C D</a:t>
            </a:r>
          </a:p>
          <a:p>
            <a:pPr marL="39686" marR="39686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 u="sng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sng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+         1</a:t>
            </a:r>
          </a:p>
          <a:p>
            <a:pPr marL="39686" marR="39686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W X Y Z</a:t>
            </a:r>
          </a:p>
        </p:txBody>
      </p:sp>
      <p:sp>
        <p:nvSpPr>
          <p:cNvPr id="7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716" name="Table"/>
          <p:cNvGraphicFramePr/>
          <p:nvPr>
            <p:extLst/>
          </p:nvPr>
        </p:nvGraphicFramePr>
        <p:xfrm>
          <a:off x="2616200" y="1219200"/>
          <a:ext cx="2658745" cy="2438400"/>
        </p:xfrm>
        <a:graphic>
          <a:graphicData uri="http://schemas.openxmlformats.org/drawingml/2006/table">
            <a:tbl>
              <a:tblPr/>
              <a:tblGrid>
                <a:gridCol w="372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19" name="Table"/>
          <p:cNvGraphicFramePr/>
          <p:nvPr>
            <p:extLst/>
          </p:nvPr>
        </p:nvGraphicFramePr>
        <p:xfrm>
          <a:off x="5918200" y="1219200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22" name="Table"/>
          <p:cNvGraphicFramePr/>
          <p:nvPr>
            <p:extLst/>
          </p:nvPr>
        </p:nvGraphicFramePr>
        <p:xfrm>
          <a:off x="2606448" y="3709418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25" name="W"/>
          <p:cNvSpPr txBox="1"/>
          <p:nvPr/>
        </p:nvSpPr>
        <p:spPr>
          <a:xfrm>
            <a:off x="2208971" y="1234921"/>
            <a:ext cx="520335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981022A-84FB-4E13-A084-356CEADAEB5C}"/>
              </a:ext>
            </a:extLst>
          </p:cNvPr>
          <p:cNvGrpSpPr/>
          <p:nvPr/>
        </p:nvGrpSpPr>
        <p:grpSpPr>
          <a:xfrm>
            <a:off x="2499513" y="1509137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3750E36E-3E79-4155-8654-89389257B215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3750E36E-3E79-4155-8654-89389257B21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6CA7DA18-61C7-4333-92E4-5971EAFE576C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6CA7DA18-61C7-4333-92E4-5971EAFE576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Line">
              <a:extLst>
                <a:ext uri="{FF2B5EF4-FFF2-40B4-BE49-F238E27FC236}">
                  <a16:creationId xmlns:a16="http://schemas.microsoft.com/office/drawing/2014/main" id="{6AB2F35C-8D4E-489B-B584-CD9041798CB3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41" name="W">
            <a:extLst>
              <a:ext uri="{FF2B5EF4-FFF2-40B4-BE49-F238E27FC236}">
                <a16:creationId xmlns:a16="http://schemas.microsoft.com/office/drawing/2014/main" id="{8EFEAB89-8214-4E7F-9655-A2F3E0DDB176}"/>
              </a:ext>
            </a:extLst>
          </p:cNvPr>
          <p:cNvSpPr txBox="1"/>
          <p:nvPr/>
        </p:nvSpPr>
        <p:spPr>
          <a:xfrm>
            <a:off x="5639153" y="1253426"/>
            <a:ext cx="420949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X</a:t>
            </a:r>
            <a:endParaRPr kumimoji="0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1A355B2-EBA3-43A8-89F8-126676A664C3}"/>
              </a:ext>
            </a:extLst>
          </p:cNvPr>
          <p:cNvGrpSpPr/>
          <p:nvPr/>
        </p:nvGrpSpPr>
        <p:grpSpPr>
          <a:xfrm>
            <a:off x="5710776" y="1535576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15BAAE72-DD86-4186-82F7-2F5B4BD7AD75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15BAAE72-DD86-4186-82F7-2F5B4BD7AD7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DF4C79F9-C64D-4D6C-AD26-C9BA7DC3B1A1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DF4C79F9-C64D-4D6C-AD26-C9BA7DC3B1A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Line">
              <a:extLst>
                <a:ext uri="{FF2B5EF4-FFF2-40B4-BE49-F238E27FC236}">
                  <a16:creationId xmlns:a16="http://schemas.microsoft.com/office/drawing/2014/main" id="{76246065-0B80-4D3B-885C-E305403EBC84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465F469-0BFD-4AB1-9706-CC5B246104FB}"/>
              </a:ext>
            </a:extLst>
          </p:cNvPr>
          <p:cNvGrpSpPr/>
          <p:nvPr/>
        </p:nvGrpSpPr>
        <p:grpSpPr>
          <a:xfrm>
            <a:off x="5701547" y="4057379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AE2AC670-0939-4289-B8B2-5DE775DAFB64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AE2AC670-0939-4289-B8B2-5DE775DAFB6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73889DB6-77FF-4666-B1A5-D3EFC84A8F98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73889DB6-77FF-4666-B1A5-D3EFC84A8F9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" name="Line">
              <a:extLst>
                <a:ext uri="{FF2B5EF4-FFF2-40B4-BE49-F238E27FC236}">
                  <a16:creationId xmlns:a16="http://schemas.microsoft.com/office/drawing/2014/main" id="{9B662E8A-6390-45DB-93C8-693B59A45EDB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CB9FACB-61D9-4E3B-84D0-D935E2CED032}"/>
              </a:ext>
            </a:extLst>
          </p:cNvPr>
          <p:cNvGrpSpPr/>
          <p:nvPr/>
        </p:nvGrpSpPr>
        <p:grpSpPr>
          <a:xfrm>
            <a:off x="2387872" y="3997365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5EBA5378-21EA-461A-BAB0-060B3FC0F193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5EBA5378-21EA-461A-BAB0-060B3FC0F19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E091CCEE-A789-4A37-8A44-41D2C65E8487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E091CCEE-A789-4A37-8A44-41D2C65E848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Line">
              <a:extLst>
                <a:ext uri="{FF2B5EF4-FFF2-40B4-BE49-F238E27FC236}">
                  <a16:creationId xmlns:a16="http://schemas.microsoft.com/office/drawing/2014/main" id="{494D41F9-4661-41F2-A554-8E1C785C9C58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54" name="W">
            <a:extLst>
              <a:ext uri="{FF2B5EF4-FFF2-40B4-BE49-F238E27FC236}">
                <a16:creationId xmlns:a16="http://schemas.microsoft.com/office/drawing/2014/main" id="{F6253D82-B3E1-44DB-BE27-239B4DE22AF0}"/>
              </a:ext>
            </a:extLst>
          </p:cNvPr>
          <p:cNvSpPr txBox="1"/>
          <p:nvPr/>
        </p:nvSpPr>
        <p:spPr>
          <a:xfrm>
            <a:off x="5715000" y="3766874"/>
            <a:ext cx="401713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Z</a:t>
            </a:r>
            <a:endParaRPr kumimoji="0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5" name="W">
            <a:extLst>
              <a:ext uri="{FF2B5EF4-FFF2-40B4-BE49-F238E27FC236}">
                <a16:creationId xmlns:a16="http://schemas.microsoft.com/office/drawing/2014/main" id="{64555C12-2CEF-4C4F-9B88-71FF556E091B}"/>
              </a:ext>
            </a:extLst>
          </p:cNvPr>
          <p:cNvSpPr txBox="1"/>
          <p:nvPr/>
        </p:nvSpPr>
        <p:spPr>
          <a:xfrm>
            <a:off x="2332411" y="3748869"/>
            <a:ext cx="420949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Y</a:t>
            </a:r>
            <a:endParaRPr kumimoji="0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0B4FD9A-2996-4F2C-9650-72B0163C82B1}"/>
              </a:ext>
            </a:extLst>
          </p:cNvPr>
          <p:cNvSpPr/>
          <p:nvPr/>
        </p:nvSpPr>
        <p:spPr>
          <a:xfrm>
            <a:off x="1190258" y="1219200"/>
            <a:ext cx="7010317" cy="20818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Z (without don’t cares) = 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A'D' + B'C'D’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Z (with don’t cares) = 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D'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7B47733-9D45-4941-97D8-5B2E0624FAA9}"/>
              </a:ext>
            </a:extLst>
          </p:cNvPr>
          <p:cNvSpPr/>
          <p:nvPr/>
        </p:nvSpPr>
        <p:spPr>
          <a:xfrm>
            <a:off x="5556263" y="1600201"/>
            <a:ext cx="1144624" cy="6355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73881A87-119C-4CDE-9968-1944E36E717D}"/>
              </a:ext>
            </a:extLst>
          </p:cNvPr>
          <p:cNvSpPr/>
          <p:nvPr/>
        </p:nvSpPr>
        <p:spPr>
          <a:xfrm>
            <a:off x="6801288" y="1524000"/>
            <a:ext cx="1144624" cy="63550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8D74B6A7-28E7-4D30-8527-57C73CC08AF6}"/>
              </a:ext>
            </a:extLst>
          </p:cNvPr>
          <p:cNvSpPr/>
          <p:nvPr/>
        </p:nvSpPr>
        <p:spPr>
          <a:xfrm>
            <a:off x="4973096" y="2376129"/>
            <a:ext cx="926159" cy="6677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C4EF7C9-A976-4597-8690-54826B46EDFA}"/>
              </a:ext>
            </a:extLst>
          </p:cNvPr>
          <p:cNvSpPr/>
          <p:nvPr/>
        </p:nvSpPr>
        <p:spPr>
          <a:xfrm>
            <a:off x="6411965" y="4583285"/>
            <a:ext cx="534935" cy="770811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7C9A6100-D0DE-4BA3-AB05-EF0DDC51649C}"/>
              </a:ext>
            </a:extLst>
          </p:cNvPr>
          <p:cNvSpPr/>
          <p:nvPr/>
        </p:nvSpPr>
        <p:spPr>
          <a:xfrm>
            <a:off x="7921257" y="4572208"/>
            <a:ext cx="534935" cy="770811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9655135-47DD-4D94-BE82-3FCD6DF8B469}"/>
              </a:ext>
            </a:extLst>
          </p:cNvPr>
          <p:cNvSpPr/>
          <p:nvPr/>
        </p:nvSpPr>
        <p:spPr>
          <a:xfrm>
            <a:off x="6444253" y="5820052"/>
            <a:ext cx="453118" cy="369332"/>
          </a:xfrm>
          <a:prstGeom prst="roundRect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61A87A3C-B7BE-48D1-9236-D1494A839B50}"/>
              </a:ext>
            </a:extLst>
          </p:cNvPr>
          <p:cNvSpPr/>
          <p:nvPr/>
        </p:nvSpPr>
        <p:spPr>
          <a:xfrm>
            <a:off x="6444253" y="4590147"/>
            <a:ext cx="453118" cy="369332"/>
          </a:xfrm>
          <a:prstGeom prst="roundRect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4EFFB6B9-2C57-4622-B616-00AF2486DBDB}"/>
              </a:ext>
            </a:extLst>
          </p:cNvPr>
          <p:cNvSpPr/>
          <p:nvPr/>
        </p:nvSpPr>
        <p:spPr>
          <a:xfrm>
            <a:off x="7955553" y="4554862"/>
            <a:ext cx="534935" cy="1625075"/>
          </a:xfrm>
          <a:prstGeom prst="roundRect">
            <a:avLst/>
          </a:prstGeom>
          <a:solidFill>
            <a:srgbClr val="7030A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BC396FB2-38AA-4AC6-8DED-B051FFA774D4}"/>
              </a:ext>
            </a:extLst>
          </p:cNvPr>
          <p:cNvSpPr/>
          <p:nvPr/>
        </p:nvSpPr>
        <p:spPr>
          <a:xfrm>
            <a:off x="6428109" y="4554862"/>
            <a:ext cx="534935" cy="1625075"/>
          </a:xfrm>
          <a:prstGeom prst="roundRect">
            <a:avLst/>
          </a:prstGeom>
          <a:solidFill>
            <a:srgbClr val="7030A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34E59D4E-A998-4AF8-98D0-1BF8C06813DD}"/>
              </a:ext>
            </a:extLst>
          </p:cNvPr>
          <p:cNvSpPr/>
          <p:nvPr/>
        </p:nvSpPr>
        <p:spPr>
          <a:xfrm>
            <a:off x="5885912" y="5343020"/>
            <a:ext cx="193110" cy="885232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768E631B-FC77-4DC1-BAB1-EAF5D48D0C8E}"/>
                  </a:ext>
                </a:extLst>
              </p:cNvPr>
              <p:cNvSpPr/>
              <p:nvPr/>
            </p:nvSpPr>
            <p:spPr>
              <a:xfrm>
                <a:off x="5458649" y="5455148"/>
                <a:ext cx="4732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768E631B-FC77-4DC1-BAB1-EAF5D48D0C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8649" y="5455148"/>
                <a:ext cx="473206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5300FD6C-1987-44D3-BF73-78B112B1EC4E}"/>
              </a:ext>
            </a:extLst>
          </p:cNvPr>
          <p:cNvSpPr/>
          <p:nvPr/>
        </p:nvSpPr>
        <p:spPr>
          <a:xfrm rot="10800000">
            <a:off x="8535102" y="4992303"/>
            <a:ext cx="126298" cy="8277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BDCB3398-C0EF-442D-AF2E-8AA173A12946}"/>
                  </a:ext>
                </a:extLst>
              </p:cNvPr>
              <p:cNvSpPr/>
              <p:nvPr/>
            </p:nvSpPr>
            <p:spPr>
              <a:xfrm>
                <a:off x="8598251" y="5224315"/>
                <a:ext cx="4924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BDCB3398-C0EF-442D-AF2E-8AA173A129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8251" y="5224315"/>
                <a:ext cx="492443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277DD59F-BEB2-4C6B-98C4-631BA5F2D4A5}"/>
              </a:ext>
            </a:extLst>
          </p:cNvPr>
          <p:cNvSpPr/>
          <p:nvPr/>
        </p:nvSpPr>
        <p:spPr>
          <a:xfrm rot="16200000">
            <a:off x="7355247" y="5807799"/>
            <a:ext cx="157670" cy="97435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A8123317-36B1-450E-97E7-8D0716507C74}"/>
                  </a:ext>
                </a:extLst>
              </p:cNvPr>
              <p:cNvSpPr/>
              <p:nvPr/>
            </p:nvSpPr>
            <p:spPr>
              <a:xfrm>
                <a:off x="7537526" y="6243935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A8123317-36B1-450E-97E7-8D0716507C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7526" y="6243935"/>
                <a:ext cx="500458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262B0D7E-75EF-4728-92B1-78842C39334A}"/>
              </a:ext>
            </a:extLst>
          </p:cNvPr>
          <p:cNvSpPr/>
          <p:nvPr/>
        </p:nvSpPr>
        <p:spPr>
          <a:xfrm rot="5400000">
            <a:off x="7821207" y="3736354"/>
            <a:ext cx="239768" cy="881818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2526AAD9-3BDB-4643-ADB6-0886335DBC99}"/>
                  </a:ext>
                </a:extLst>
              </p:cNvPr>
              <p:cNvSpPr/>
              <p:nvPr/>
            </p:nvSpPr>
            <p:spPr>
              <a:xfrm>
                <a:off x="8229600" y="3881735"/>
                <a:ext cx="4619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2526AAD9-3BDB-4643-ADB6-0886335DBC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0" y="3881735"/>
                <a:ext cx="461986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832034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5" grpId="0" animBg="1"/>
      <p:bldP spid="5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3" grpId="0" animBg="1"/>
      <p:bldP spid="74" grpId="0" animBg="1"/>
      <p:bldP spid="75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Summa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K-map Summary</a:t>
            </a:r>
            <a:endParaRPr/>
          </a:p>
        </p:txBody>
      </p:sp>
      <p:sp>
        <p:nvSpPr>
          <p:cNvPr id="1031" name="We need a more formal systematic approach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FF"/>
              </a:solidFill>
            </a:endParaRPr>
          </a:p>
          <a:p>
            <a:r>
              <a:rPr lang="en-US" sz="2800">
                <a:solidFill>
                  <a:srgbClr val="0000FF"/>
                </a:solidFill>
              </a:rPr>
              <a:t>Karnaugh maps </a:t>
            </a:r>
            <a:r>
              <a:rPr lang="en-US" sz="2800"/>
              <a:t>as a</a:t>
            </a:r>
            <a:r>
              <a:rPr sz="2800"/>
              <a:t> formal systematic approach</a:t>
            </a:r>
            <a:r>
              <a:rPr lang="en-US" sz="2800"/>
              <a:t> for logic simplification</a:t>
            </a:r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2-, 3-, 4-variable K-maps</a:t>
            </a:r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K-maps with “</a:t>
            </a:r>
            <a:r>
              <a:rPr lang="en-US" sz="2800">
                <a:solidFill>
                  <a:srgbClr val="C00000"/>
                </a:solidFill>
              </a:rPr>
              <a:t>Don’t Care</a:t>
            </a:r>
            <a:r>
              <a:rPr lang="en-US" sz="2800"/>
              <a:t>” outputs</a:t>
            </a:r>
          </a:p>
          <a:p>
            <a:endParaRPr lang="en-US" sz="2800"/>
          </a:p>
          <a:p>
            <a:r>
              <a:rPr lang="en-US" sz="2800"/>
              <a:t>H&amp;H Section 2.7</a:t>
            </a:r>
          </a:p>
          <a:p>
            <a:pPr lvl="1"/>
            <a:endParaRPr/>
          </a:p>
        </p:txBody>
      </p:sp>
      <p:sp>
        <p:nvSpPr>
          <p:cNvPr id="10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3322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924800" cy="175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Sequential Logic Circuits and Design</a:t>
            </a:r>
          </a:p>
        </p:txBody>
      </p:sp>
      <p:sp>
        <p:nvSpPr>
          <p:cNvPr id="76803" name="Subtitle 7">
            <a:extLst>
              <a:ext uri="{FF2B5EF4-FFF2-40B4-BE49-F238E27FC236}">
                <a16:creationId xmlns:a16="http://schemas.microsoft.com/office/drawing/2014/main" id="{24F573B8-52E2-4F1F-B8B7-92D9B74523E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75355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We Are Almost Done with This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Building blocks of modern computers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Transistors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Logic gates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Boolean algebra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Combinational circuits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How to use Boolean algebra to represent combinational circuits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Minimizing logic circuits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</a:t>
            </a:fld>
            <a:endParaRPr lang="en-US" altLang="en-US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62189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FE60-968E-164B-9377-BC3A0D264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What We Will Learn Today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2ACE0-B0C1-DE41-AB11-537FBB9AD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Circuits that can store information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Cross-coupled inverter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R-S Latch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Gated D Latch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 Flip-Flop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Register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Finite State Machines (FSM)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Moore Machine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Mealy Machine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Verilog implementations of sequential circuits (next week)</a:t>
            </a:r>
          </a:p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530914-DDCB-8244-B796-32EF5BABCB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2190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Circuits that Can 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			Store Information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7020784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Combinational circuit output depends </a:t>
            </a:r>
            <a:r>
              <a:rPr lang="en-US" b="1" dirty="0">
                <a:solidFill>
                  <a:srgbClr val="C00000"/>
                </a:solidFill>
              </a:rPr>
              <a:t>only</a:t>
            </a:r>
            <a:r>
              <a:rPr lang="en-US" dirty="0"/>
              <a:t> on </a:t>
            </a:r>
            <a:r>
              <a:rPr lang="en-US" dirty="0">
                <a:solidFill>
                  <a:srgbClr val="FF0000"/>
                </a:solidFill>
              </a:rPr>
              <a:t>current</a:t>
            </a:r>
            <a:r>
              <a:rPr lang="en-US" dirty="0"/>
              <a:t> input</a:t>
            </a:r>
          </a:p>
          <a:p>
            <a:r>
              <a:rPr lang="en-US" dirty="0"/>
              <a:t>We want circuits that produce output depending on </a:t>
            </a:r>
            <a:r>
              <a:rPr lang="en-US" b="1" dirty="0">
                <a:solidFill>
                  <a:srgbClr val="0070C0"/>
                </a:solidFill>
              </a:rPr>
              <a:t>current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and </a:t>
            </a:r>
            <a:r>
              <a:rPr lang="en-US" b="1" dirty="0">
                <a:solidFill>
                  <a:srgbClr val="0070C0"/>
                </a:solidFill>
              </a:rPr>
              <a:t>past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input values </a:t>
            </a:r>
            <a:r>
              <a:rPr lang="mr-IN" dirty="0"/>
              <a:t>–</a:t>
            </a:r>
            <a:r>
              <a:rPr lang="en-US" dirty="0"/>
              <a:t> circuits with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memory</a:t>
            </a:r>
          </a:p>
          <a:p>
            <a:r>
              <a:rPr lang="en-US" dirty="0"/>
              <a:t>How can we design a circuit that </a:t>
            </a:r>
            <a:r>
              <a:rPr lang="en-US" b="1" dirty="0">
                <a:solidFill>
                  <a:srgbClr val="0070C0"/>
                </a:solidFill>
              </a:rPr>
              <a:t>stores information</a:t>
            </a:r>
            <a:r>
              <a:rPr lang="en-US" dirty="0"/>
              <a:t>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676400" y="2895600"/>
            <a:ext cx="5867400" cy="3422650"/>
            <a:chOff x="1692000" y="1656000"/>
            <a:chExt cx="5867400" cy="4536000"/>
          </a:xfrm>
        </p:grpSpPr>
        <p:sp>
          <p:nvSpPr>
            <p:cNvPr id="17" name="Rounded Rectangle 16"/>
            <p:cNvSpPr/>
            <p:nvPr/>
          </p:nvSpPr>
          <p:spPr bwMode="auto">
            <a:xfrm>
              <a:off x="1692000" y="1656000"/>
              <a:ext cx="5867400" cy="4536000"/>
            </a:xfrm>
            <a:prstGeom prst="roundRect">
              <a:avLst/>
            </a:prstGeom>
            <a:solidFill>
              <a:srgbClr val="DEE9F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429110" y="1763633"/>
              <a:ext cx="4453714" cy="800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Sequential Circuit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07857" y="3410716"/>
            <a:ext cx="8052086" cy="1544401"/>
            <a:chOff x="502624" y="2189399"/>
            <a:chExt cx="8052086" cy="1544401"/>
          </a:xfrm>
        </p:grpSpPr>
        <p:sp>
          <p:nvSpPr>
            <p:cNvPr id="20" name="Rounded Rectangle 19"/>
            <p:cNvSpPr/>
            <p:nvPr/>
          </p:nvSpPr>
          <p:spPr bwMode="auto">
            <a:xfrm>
              <a:off x="3250468" y="2462688"/>
              <a:ext cx="2769332" cy="1271112"/>
            </a:xfrm>
            <a:prstGeom prst="roundRect">
              <a:avLst/>
            </a:prstGeom>
            <a:solidFill>
              <a:srgbClr val="F8F0BD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Combinational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Circuit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>
              <a:off x="1219200" y="2743200"/>
              <a:ext cx="203126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 bwMode="auto">
            <a:xfrm>
              <a:off x="1219200" y="3048000"/>
              <a:ext cx="203126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>
              <a:off x="6019800" y="2743200"/>
              <a:ext cx="203126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24" name="Straight Arrow Connector 23"/>
            <p:cNvCxnSpPr/>
            <p:nvPr/>
          </p:nvCxnSpPr>
          <p:spPr bwMode="auto">
            <a:xfrm>
              <a:off x="6019800" y="3048000"/>
              <a:ext cx="203126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 rot="16200000">
              <a:off x="192734" y="2595890"/>
              <a:ext cx="1143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ＭＳ Ｐゴシック" panose="020B0600070205080204" pitchFamily="34" charset="-128"/>
                  <a:cs typeface="+mn-cs"/>
                </a:rPr>
                <a:t>inputs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7601930" y="2618959"/>
              <a:ext cx="13823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ＭＳ Ｐゴシック" panose="020B0600070205080204" pitchFamily="34" charset="-128"/>
                  <a:cs typeface="+mn-cs"/>
                </a:rPr>
                <a:t>outputs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359471" y="4688724"/>
            <a:ext cx="4501258" cy="1482932"/>
            <a:chOff x="2362200" y="3409951"/>
            <a:chExt cx="4501258" cy="2457449"/>
          </a:xfrm>
        </p:grpSpPr>
        <p:sp>
          <p:nvSpPr>
            <p:cNvPr id="28" name="Rectangle 27"/>
            <p:cNvSpPr/>
            <p:nvPr/>
          </p:nvSpPr>
          <p:spPr bwMode="auto">
            <a:xfrm>
              <a:off x="3976696" y="4114800"/>
              <a:ext cx="1357303" cy="1752600"/>
            </a:xfrm>
            <a:prstGeom prst="rect">
              <a:avLst/>
            </a:prstGeom>
            <a:solidFill>
              <a:srgbClr val="C9DFC9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Storage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Element</a:t>
              </a:r>
            </a:p>
          </p:txBody>
        </p:sp>
        <p:cxnSp>
          <p:nvCxnSpPr>
            <p:cNvPr id="29" name="Elbow Connector 28"/>
            <p:cNvCxnSpPr/>
            <p:nvPr/>
          </p:nvCxnSpPr>
          <p:spPr bwMode="auto">
            <a:xfrm rot="5400000">
              <a:off x="5253733" y="3495675"/>
              <a:ext cx="1695449" cy="1524001"/>
            </a:xfrm>
            <a:prstGeom prst="bentConnector2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30" name="Elbow Connector 29"/>
            <p:cNvCxnSpPr/>
            <p:nvPr/>
          </p:nvCxnSpPr>
          <p:spPr bwMode="auto">
            <a:xfrm rot="5400000" flipH="1" flipV="1">
              <a:off x="1968134" y="3823066"/>
              <a:ext cx="1676400" cy="888268"/>
            </a:xfrm>
            <a:prstGeom prst="bentConnector3">
              <a:avLst>
                <a:gd name="adj1" fmla="val 99936"/>
              </a:avLst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2362200" y="5105400"/>
              <a:ext cx="161449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>
              <a:off x="6019800" y="3409951"/>
              <a:ext cx="83820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7624062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Capturing Data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907912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5D68F-26F8-004A-BE3B-E93C72BF5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Element: Cross-Coupled Inverters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702E3F-988E-4444-8217-12F647E08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4690533"/>
            <a:ext cx="8610600" cy="1500717"/>
          </a:xfrm>
        </p:spPr>
        <p:txBody>
          <a:bodyPr/>
          <a:lstStyle/>
          <a:p>
            <a:r>
              <a:rPr lang="en-US" dirty="0"/>
              <a:t>Has two stable states: Q=1 or Q=0. </a:t>
            </a:r>
          </a:p>
          <a:p>
            <a:r>
              <a:rPr lang="en-US" dirty="0"/>
              <a:t>Has a third possible “metastable” state with both outputs oscillating between 0 and 1 (we will see this later)</a:t>
            </a:r>
          </a:p>
          <a:p>
            <a:r>
              <a:rPr lang="en-US" dirty="0">
                <a:solidFill>
                  <a:srgbClr val="FF0000"/>
                </a:solidFill>
              </a:rPr>
              <a:t>Not useful without a </a:t>
            </a:r>
            <a:r>
              <a:rPr lang="en-US" i="1" dirty="0">
                <a:solidFill>
                  <a:srgbClr val="FF0000"/>
                </a:solidFill>
              </a:rPr>
              <a:t>control mechanism </a:t>
            </a:r>
            <a:r>
              <a:rPr lang="en-US" dirty="0">
                <a:solidFill>
                  <a:srgbClr val="FF0000"/>
                </a:solidFill>
              </a:rPr>
              <a:t>for setting Q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9A0DD-4141-0045-B489-A334C43C24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1BCD7B-E261-E24F-8080-002BEBD03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30" y="1100666"/>
            <a:ext cx="3314700" cy="30876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4CBEFF-AB81-C747-A82B-D49140270D61}"/>
              </a:ext>
            </a:extLst>
          </p:cNvPr>
          <p:cNvSpPr txBox="1"/>
          <p:nvPr/>
        </p:nvSpPr>
        <p:spPr>
          <a:xfrm>
            <a:off x="228600" y="6557967"/>
            <a:ext cx="53014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Image source: Harris and Harris, Digital Design and Computer Architecture, 2</a:t>
            </a:r>
            <a:r>
              <a:rPr lang="en-US" sz="1000" baseline="30000" dirty="0"/>
              <a:t>nd</a:t>
            </a:r>
            <a:r>
              <a:rPr lang="en-US" sz="1000" dirty="0"/>
              <a:t> Ed., p.110.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9C2C4C-7DFD-3342-9664-744942CCC9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9016" y="1585917"/>
            <a:ext cx="4254500" cy="22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004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5EBCD-A052-0B41-A476-1D29DB429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Realistic Storage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9BFDD-0FEC-1B4D-8EEA-2AAD323C9F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Have a control mechanism for setting Q</a:t>
            </a:r>
          </a:p>
          <a:p>
            <a:pPr lvl="1"/>
            <a:r>
              <a:rPr lang="en-US" dirty="0"/>
              <a:t>We will see the R-S latch soon</a:t>
            </a:r>
          </a:p>
          <a:p>
            <a:pPr lvl="1"/>
            <a:r>
              <a:rPr lang="en-US" dirty="0"/>
              <a:t>Let’s look at an SRAM (static random access memory) cell first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We will get back to SRAM (and DRAM) later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B1816C-2ADE-B04E-990F-AFA803F508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5" name="Object 3">
            <a:extLst>
              <a:ext uri="{FF2B5EF4-FFF2-40B4-BE49-F238E27FC236}">
                <a16:creationId xmlns:a16="http://schemas.microsoft.com/office/drawing/2014/main" id="{DF240A95-1A88-7847-AA08-C148830436E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84052557"/>
              </p:ext>
            </p:extLst>
          </p:nvPr>
        </p:nvGraphicFramePr>
        <p:xfrm>
          <a:off x="234837" y="1978985"/>
          <a:ext cx="7260395" cy="292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969" name="VISIO" r:id="rId5" imgW="2129028" imgH="972312" progId="Visio.Drawing.6">
                  <p:embed/>
                </p:oleObj>
              </mc:Choice>
              <mc:Fallback>
                <p:oleObj name="VISIO" r:id="rId5" imgW="2129028" imgH="972312" progId="Visio.Drawing.6">
                  <p:embed/>
                  <p:pic>
                    <p:nvPicPr>
                      <p:cNvPr id="1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837" y="1978985"/>
                        <a:ext cx="7260395" cy="2926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8">
            <a:extLst>
              <a:ext uri="{FF2B5EF4-FFF2-40B4-BE49-F238E27FC236}">
                <a16:creationId xmlns:a16="http://schemas.microsoft.com/office/drawing/2014/main" id="{A9D043D2-9072-5A4E-95AD-480D7B3F16E4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929468" y="5213741"/>
            <a:ext cx="2819400" cy="490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85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t>SRAM cell</a:t>
            </a:r>
          </a:p>
        </p:txBody>
      </p:sp>
    </p:spTree>
    <p:extLst>
      <p:ext uri="{BB962C8B-B14F-4D97-AF65-F5344CB8AC3E}">
        <p14:creationId xmlns:p14="http://schemas.microsoft.com/office/powerpoint/2010/main" val="27410835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The Big Picture: Storage Elements</a:t>
            </a:r>
            <a:endParaRPr lang="en-GB" dirty="0"/>
          </a:p>
        </p:txBody>
      </p:sp>
      <p:sp>
        <p:nvSpPr>
          <p:cNvPr id="40965" name="Content Placeholder 17"/>
          <p:cNvSpPr>
            <a:spLocks noGrp="1"/>
          </p:cNvSpPr>
          <p:nvPr>
            <p:ph idx="1"/>
          </p:nvPr>
        </p:nvSpPr>
        <p:spPr>
          <a:xfrm>
            <a:off x="396875" y="1066800"/>
            <a:ext cx="7762386" cy="5457095"/>
          </a:xfrm>
        </p:spPr>
        <p:txBody>
          <a:bodyPr/>
          <a:lstStyle/>
          <a:p>
            <a:r>
              <a:rPr lang="en-US" sz="2215" dirty="0"/>
              <a:t>Latches and Flip-Flops</a:t>
            </a:r>
          </a:p>
          <a:p>
            <a:pPr lvl="1"/>
            <a:r>
              <a:rPr lang="en-US" sz="1846" dirty="0">
                <a:solidFill>
                  <a:srgbClr val="008000"/>
                </a:solidFill>
              </a:rPr>
              <a:t>Very fast, parallel access</a:t>
            </a:r>
          </a:p>
          <a:p>
            <a:pPr lvl="1"/>
            <a:r>
              <a:rPr lang="en-US" sz="1846" dirty="0">
                <a:solidFill>
                  <a:srgbClr val="C00000"/>
                </a:solidFill>
              </a:rPr>
              <a:t>Very expensive</a:t>
            </a:r>
            <a:r>
              <a:rPr lang="en-US" sz="1846" dirty="0">
                <a:solidFill>
                  <a:schemeClr val="accent2"/>
                </a:solidFill>
              </a:rPr>
              <a:t> </a:t>
            </a:r>
            <a:r>
              <a:rPr lang="en-US" sz="1846" dirty="0"/>
              <a:t>(one bit costs tens of transistors)</a:t>
            </a:r>
          </a:p>
          <a:p>
            <a:pPr lvl="1"/>
            <a:endParaRPr lang="en-US" sz="1000" dirty="0"/>
          </a:p>
          <a:p>
            <a:pPr>
              <a:spcBef>
                <a:spcPts val="1108"/>
              </a:spcBef>
            </a:pPr>
            <a:r>
              <a:rPr lang="en-US" sz="2215" dirty="0"/>
              <a:t>Static RAM (SRAM)</a:t>
            </a:r>
          </a:p>
          <a:p>
            <a:pPr lvl="1"/>
            <a:r>
              <a:rPr lang="en-US" sz="1846" dirty="0">
                <a:solidFill>
                  <a:srgbClr val="008000"/>
                </a:solidFill>
              </a:rPr>
              <a:t>Relatively fast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only one data word at a time</a:t>
            </a:r>
          </a:p>
          <a:p>
            <a:pPr lvl="1"/>
            <a:r>
              <a:rPr lang="en-US" sz="1846" dirty="0">
                <a:solidFill>
                  <a:srgbClr val="C00000"/>
                </a:solidFill>
              </a:rPr>
              <a:t>Expensive</a:t>
            </a:r>
            <a:r>
              <a:rPr lang="en-US" sz="1846" dirty="0">
                <a:solidFill>
                  <a:srgbClr val="008000"/>
                </a:solidFill>
              </a:rPr>
              <a:t> </a:t>
            </a:r>
            <a:r>
              <a:rPr lang="en-US" sz="1846" dirty="0"/>
              <a:t>(one bit costs 6+ transistors)</a:t>
            </a:r>
          </a:p>
          <a:p>
            <a:pPr lvl="1"/>
            <a:endParaRPr lang="en-US" sz="1000" dirty="0"/>
          </a:p>
          <a:p>
            <a:pPr>
              <a:spcBef>
                <a:spcPts val="1108"/>
              </a:spcBef>
            </a:pPr>
            <a:r>
              <a:rPr lang="en-US" sz="2215" dirty="0"/>
              <a:t>Dynamic RAM (DRAM)</a:t>
            </a:r>
          </a:p>
          <a:p>
            <a:pPr lvl="1"/>
            <a:r>
              <a:rPr lang="en-US" sz="1846" dirty="0">
                <a:solidFill>
                  <a:srgbClr val="CC0000"/>
                </a:solidFill>
              </a:rPr>
              <a:t>Slower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one data word at a time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reading destroys content </a:t>
            </a:r>
            <a:r>
              <a:rPr lang="en-US" sz="1846" dirty="0"/>
              <a:t>(refresh), </a:t>
            </a:r>
            <a:r>
              <a:rPr lang="en-US" sz="1846" dirty="0">
                <a:solidFill>
                  <a:srgbClr val="CC0000"/>
                </a:solidFill>
              </a:rPr>
              <a:t>needs special process for manufacturing</a:t>
            </a:r>
          </a:p>
          <a:p>
            <a:pPr lvl="1"/>
            <a:r>
              <a:rPr lang="en-US" sz="1846" dirty="0">
                <a:solidFill>
                  <a:srgbClr val="008000"/>
                </a:solidFill>
              </a:rPr>
              <a:t>Cheap</a:t>
            </a:r>
            <a:r>
              <a:rPr lang="en-US" sz="1846" dirty="0"/>
              <a:t> (one bit costs only one transistor plus one capacitor)</a:t>
            </a:r>
          </a:p>
          <a:p>
            <a:pPr lvl="1"/>
            <a:endParaRPr lang="en-US" sz="1000" dirty="0"/>
          </a:p>
          <a:p>
            <a:pPr>
              <a:spcBef>
                <a:spcPts val="1108"/>
              </a:spcBef>
            </a:pPr>
            <a:r>
              <a:rPr lang="en-US" sz="2215" dirty="0"/>
              <a:t>Other storage technology (flash memory, hard disk, tape)</a:t>
            </a:r>
          </a:p>
          <a:p>
            <a:pPr lvl="1"/>
            <a:r>
              <a:rPr lang="en-US" sz="1846" dirty="0">
                <a:solidFill>
                  <a:srgbClr val="CC0000"/>
                </a:solidFill>
              </a:rPr>
              <a:t>Much slower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access takes a long time</a:t>
            </a:r>
            <a:r>
              <a:rPr lang="en-US" sz="1846" dirty="0"/>
              <a:t>, </a:t>
            </a:r>
            <a:r>
              <a:rPr lang="en-US" sz="1846" dirty="0">
                <a:solidFill>
                  <a:schemeClr val="accent6"/>
                </a:solidFill>
              </a:rPr>
              <a:t>non-volatile</a:t>
            </a:r>
          </a:p>
          <a:p>
            <a:pPr lvl="1"/>
            <a:r>
              <a:rPr lang="en-US" sz="1846" dirty="0">
                <a:solidFill>
                  <a:schemeClr val="accent6"/>
                </a:solidFill>
              </a:rPr>
              <a:t>Very cheap </a:t>
            </a:r>
            <a:r>
              <a:rPr lang="en-US" sz="1846" dirty="0"/>
              <a:t>(no transistors directly involved) </a:t>
            </a:r>
          </a:p>
        </p:txBody>
      </p:sp>
    </p:spTree>
    <p:extLst>
      <p:ext uri="{BB962C8B-B14F-4D97-AF65-F5344CB8AC3E}">
        <p14:creationId xmlns:p14="http://schemas.microsoft.com/office/powerpoint/2010/main" val="21370663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Storage Element: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	The R-S Latch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3036358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R-S (Reset-Set) Latch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763000" cy="5193723"/>
          </a:xfrm>
        </p:spPr>
        <p:txBody>
          <a:bodyPr/>
          <a:lstStyle/>
          <a:p>
            <a:r>
              <a:rPr lang="en-US" dirty="0"/>
              <a:t>Cross-coupled </a:t>
            </a:r>
            <a:r>
              <a:rPr lang="en-US" b="1" dirty="0">
                <a:solidFill>
                  <a:srgbClr val="0070C0"/>
                </a:solidFill>
              </a:rPr>
              <a:t>NAND gates</a:t>
            </a:r>
            <a:endParaRPr lang="en-US" dirty="0"/>
          </a:p>
          <a:p>
            <a:pPr lvl="1"/>
            <a:r>
              <a:rPr lang="en-US" dirty="0"/>
              <a:t>Data is stored at </a:t>
            </a:r>
            <a:r>
              <a:rPr lang="en-US" b="1" dirty="0"/>
              <a:t>Q</a:t>
            </a:r>
            <a:r>
              <a:rPr lang="en-US" dirty="0"/>
              <a:t> (inverse at </a:t>
            </a:r>
            <a:r>
              <a:rPr lang="en-US" b="1" dirty="0"/>
              <a:t>Q’</a:t>
            </a:r>
            <a:r>
              <a:rPr lang="en-US" dirty="0"/>
              <a:t>)</a:t>
            </a:r>
          </a:p>
          <a:p>
            <a:pPr lvl="1"/>
            <a:r>
              <a:rPr lang="en-US" b="1" dirty="0"/>
              <a:t>S </a:t>
            </a:r>
            <a:r>
              <a:rPr lang="en-US" dirty="0"/>
              <a:t>and </a:t>
            </a:r>
            <a:r>
              <a:rPr lang="en-US" b="1" dirty="0"/>
              <a:t>R</a:t>
            </a:r>
            <a:r>
              <a:rPr lang="en-US" dirty="0"/>
              <a:t> are control inputs </a:t>
            </a:r>
          </a:p>
          <a:p>
            <a:pPr lvl="2"/>
            <a:r>
              <a:rPr lang="en-US" dirty="0"/>
              <a:t>In </a:t>
            </a:r>
            <a:r>
              <a:rPr lang="en-US" i="1" dirty="0"/>
              <a:t>quiescent </a:t>
            </a:r>
            <a:r>
              <a:rPr lang="en-US" dirty="0"/>
              <a:t>(</a:t>
            </a:r>
            <a:r>
              <a:rPr lang="en-US" i="1" dirty="0"/>
              <a:t>idle</a:t>
            </a:r>
            <a:r>
              <a:rPr lang="en-US" dirty="0"/>
              <a:t>) </a:t>
            </a:r>
            <a:r>
              <a:rPr lang="en-US" i="1" dirty="0"/>
              <a:t>state, </a:t>
            </a:r>
            <a:r>
              <a:rPr lang="en-US" b="1" dirty="0"/>
              <a:t>both S and R are held at 1</a:t>
            </a:r>
            <a:endParaRPr lang="en-US" dirty="0"/>
          </a:p>
          <a:p>
            <a:pPr lvl="2"/>
            <a:r>
              <a:rPr lang="en-US" b="1" dirty="0"/>
              <a:t>S (set):</a:t>
            </a:r>
            <a:r>
              <a:rPr lang="en-US" dirty="0"/>
              <a:t> drive </a:t>
            </a:r>
            <a:r>
              <a:rPr lang="en-US" b="1" dirty="0"/>
              <a:t>S </a:t>
            </a:r>
            <a:r>
              <a:rPr lang="en-US" dirty="0"/>
              <a:t>to 0 (keeping </a:t>
            </a:r>
            <a:r>
              <a:rPr lang="en-US" b="1" dirty="0"/>
              <a:t>R</a:t>
            </a:r>
            <a:r>
              <a:rPr lang="en-US" dirty="0"/>
              <a:t> at 1) to change </a:t>
            </a:r>
            <a:r>
              <a:rPr lang="en-US" b="1" dirty="0"/>
              <a:t>Q</a:t>
            </a:r>
            <a:r>
              <a:rPr lang="en-US" dirty="0"/>
              <a:t> to 1</a:t>
            </a:r>
          </a:p>
          <a:p>
            <a:pPr lvl="2"/>
            <a:r>
              <a:rPr lang="en-US" b="1" dirty="0"/>
              <a:t>R (reset):</a:t>
            </a:r>
            <a:r>
              <a:rPr lang="en-US" dirty="0"/>
              <a:t> drive </a:t>
            </a:r>
            <a:r>
              <a:rPr lang="en-US" b="1" dirty="0"/>
              <a:t>R </a:t>
            </a:r>
            <a:r>
              <a:rPr lang="en-US" dirty="0"/>
              <a:t>to 0 (keeping </a:t>
            </a:r>
            <a:r>
              <a:rPr lang="en-US" b="1" dirty="0"/>
              <a:t>S</a:t>
            </a:r>
            <a:r>
              <a:rPr lang="en-US" dirty="0"/>
              <a:t> at 1) to change </a:t>
            </a:r>
            <a:r>
              <a:rPr lang="en-US" b="1" dirty="0"/>
              <a:t>Q</a:t>
            </a:r>
            <a:r>
              <a:rPr lang="en-US" dirty="0"/>
              <a:t> to 0</a:t>
            </a:r>
          </a:p>
          <a:p>
            <a:r>
              <a:rPr lang="en-US" b="1" dirty="0"/>
              <a:t>S </a:t>
            </a:r>
            <a:r>
              <a:rPr lang="en-US" dirty="0"/>
              <a:t>and</a:t>
            </a:r>
            <a:r>
              <a:rPr lang="en-US" b="1" dirty="0"/>
              <a:t> R </a:t>
            </a:r>
            <a:r>
              <a:rPr lang="en-US" dirty="0"/>
              <a:t>should never </a:t>
            </a:r>
            <a:r>
              <a:rPr lang="en-US" b="1" dirty="0"/>
              <a:t>both</a:t>
            </a:r>
            <a:r>
              <a:rPr lang="en-US" dirty="0"/>
              <a:t> be 0 at the same time</a:t>
            </a:r>
            <a:endParaRPr lang="en-US" b="1" dirty="0"/>
          </a:p>
          <a:p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563146" y="3964258"/>
            <a:ext cx="3996154" cy="2353992"/>
            <a:chOff x="2404646" y="2087380"/>
            <a:chExt cx="3996154" cy="2353992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743200" y="2332936"/>
              <a:ext cx="12192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2743200" y="4221482"/>
              <a:ext cx="12192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4572000" y="2523309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572000" y="4038600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3962400" y="212053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3962400" y="3635829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3352800" y="3840482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3352800" y="2697482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3352800" y="269748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3352800" y="3611883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 flipH="1" flipV="1">
              <a:off x="3352800" y="2926081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 flipV="1">
              <a:off x="3352800" y="2950027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5867400" y="361188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5867400" y="2518483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Oval 30"/>
            <p:cNvSpPr/>
            <p:nvPr/>
          </p:nvSpPr>
          <p:spPr bwMode="auto">
            <a:xfrm>
              <a:off x="5816600" y="2468882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5818746" y="3992186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4575175" y="2468882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4577321" y="3992186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22160" y="216172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charset="0"/>
                  <a:cs typeface="Tahoma" charset="0"/>
                </a:rPr>
                <a:t>S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404646" y="403860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charset="0"/>
                  <a:cs typeface="Tahoma" charset="0"/>
                </a:rPr>
                <a:t>R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715000" y="4050268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Q’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715000" y="2087380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</a:t>
              </a:r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142807"/>
              </p:ext>
            </p:extLst>
          </p:nvPr>
        </p:nvGraphicFramePr>
        <p:xfrm>
          <a:off x="5773108" y="4081598"/>
          <a:ext cx="2832729" cy="2214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35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39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Input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39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</a:t>
                      </a:r>
                    </a:p>
                  </a:txBody>
                  <a:tcP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Q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3B81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Q</a:t>
                      </a:r>
                      <a:r>
                        <a:rPr lang="en-US" baseline="-25000" dirty="0" err="1"/>
                        <a:t>prev</a:t>
                      </a:r>
                      <a:endParaRPr lang="en-US" baseline="-25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Forbidden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13529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6800" y="152400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1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078044" y="152400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not R=S=0?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728142"/>
            <a:ext cx="8610600" cy="2463108"/>
          </a:xfrm>
        </p:spPr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If</a:t>
            </a:r>
            <a:r>
              <a:rPr lang="en-US" b="1" dirty="0"/>
              <a:t> R=S=0, Q </a:t>
            </a:r>
            <a:r>
              <a:rPr lang="en-US" dirty="0"/>
              <a:t>and </a:t>
            </a:r>
            <a:r>
              <a:rPr lang="en-US" b="1" dirty="0"/>
              <a:t>Q’</a:t>
            </a:r>
            <a:r>
              <a:rPr lang="en-US" dirty="0"/>
              <a:t> will both settle to 1, which </a:t>
            </a:r>
            <a:r>
              <a:rPr lang="en-US" b="1" dirty="0">
                <a:solidFill>
                  <a:srgbClr val="C00000"/>
                </a:solidFill>
              </a:rPr>
              <a:t>breaks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our invariant that </a:t>
            </a:r>
            <a:r>
              <a:rPr lang="en-US" b="1" dirty="0"/>
              <a:t>Q</a:t>
            </a:r>
            <a:r>
              <a:rPr lang="en-US" dirty="0"/>
              <a:t> = !</a:t>
            </a:r>
            <a:r>
              <a:rPr lang="en-US" b="1" dirty="0"/>
              <a:t>Q’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If </a:t>
            </a:r>
            <a:r>
              <a:rPr lang="en-US" b="1" dirty="0"/>
              <a:t>S</a:t>
            </a:r>
            <a:r>
              <a:rPr lang="en-US" dirty="0"/>
              <a:t> and </a:t>
            </a:r>
            <a:r>
              <a:rPr lang="en-US" b="1" dirty="0"/>
              <a:t>R</a:t>
            </a:r>
            <a:r>
              <a:rPr lang="en-US" dirty="0"/>
              <a:t> transition back to 1 at the same time, </a:t>
            </a:r>
            <a:r>
              <a:rPr lang="en-US" b="1" dirty="0"/>
              <a:t>Q </a:t>
            </a:r>
            <a:r>
              <a:rPr lang="en-US" dirty="0"/>
              <a:t>and </a:t>
            </a:r>
            <a:r>
              <a:rPr lang="en-US" b="1" dirty="0"/>
              <a:t>Q’</a:t>
            </a:r>
            <a:r>
              <a:rPr lang="en-US" dirty="0"/>
              <a:t> begin to oscillate between 1 and 0 because their final values depend on each other (</a:t>
            </a:r>
            <a:r>
              <a:rPr lang="en-US" b="1" dirty="0" err="1">
                <a:solidFill>
                  <a:srgbClr val="7030A0"/>
                </a:solidFill>
              </a:rPr>
              <a:t>metastability</a:t>
            </a:r>
            <a:r>
              <a:rPr lang="en-US" dirty="0"/>
              <a:t>)</a:t>
            </a:r>
          </a:p>
          <a:p>
            <a:pPr marL="784225" lvl="1" indent="-457200">
              <a:buSzPct val="80000"/>
            </a:pPr>
            <a:r>
              <a:rPr lang="en-US" dirty="0"/>
              <a:t>This eventually settles depending on </a:t>
            </a:r>
            <a:r>
              <a:rPr lang="en-US" b="1" dirty="0">
                <a:solidFill>
                  <a:srgbClr val="7030A0"/>
                </a:solidFill>
              </a:rPr>
              <a:t>variation in the circuits </a:t>
            </a:r>
            <a:r>
              <a:rPr lang="en-US" dirty="0"/>
              <a:t>(more </a:t>
            </a:r>
            <a:r>
              <a:rPr lang="en-US" b="1" dirty="0" err="1">
                <a:solidFill>
                  <a:srgbClr val="7030A0"/>
                </a:solidFill>
              </a:rPr>
              <a:t>metastability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to come in </a:t>
            </a:r>
            <a:r>
              <a:rPr lang="en-US" b="1" dirty="0"/>
              <a:t>Lecture 8</a:t>
            </a:r>
            <a:r>
              <a:rPr lang="en-US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563146" y="1075008"/>
            <a:ext cx="3996154" cy="2353992"/>
            <a:chOff x="2404646" y="2087380"/>
            <a:chExt cx="3996154" cy="2353992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743200" y="2332936"/>
              <a:ext cx="12192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2743200" y="4221482"/>
              <a:ext cx="12192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4572000" y="2523309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572000" y="4038600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3962400" y="212053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3962400" y="3635829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3352800" y="3840482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3352800" y="2697482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3352800" y="269748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3352800" y="3611883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 flipH="1" flipV="1">
              <a:off x="3352800" y="2926081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 flipV="1">
              <a:off x="3352800" y="2950027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5867400" y="361188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5867400" y="2518483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Oval 30"/>
            <p:cNvSpPr/>
            <p:nvPr/>
          </p:nvSpPr>
          <p:spPr bwMode="auto">
            <a:xfrm>
              <a:off x="5816600" y="2468882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5818746" y="3992186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4575175" y="2468882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4577321" y="3992186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22160" y="216172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charset="0"/>
                  <a:cs typeface="Tahoma" charset="0"/>
                </a:rPr>
                <a:t>S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404646" y="403860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charset="0"/>
                  <a:cs typeface="Tahoma" charset="0"/>
                </a:rPr>
                <a:t>R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715000" y="4050268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Q’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715000" y="2087380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</a:t>
              </a:r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626343"/>
              </p:ext>
            </p:extLst>
          </p:nvPr>
        </p:nvGraphicFramePr>
        <p:xfrm>
          <a:off x="5773108" y="1192348"/>
          <a:ext cx="2832729" cy="2214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35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39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Input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39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</a:t>
                      </a:r>
                    </a:p>
                  </a:txBody>
                  <a:tcP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Q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3B81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Q</a:t>
                      </a:r>
                      <a:r>
                        <a:rPr lang="en-US" baseline="-25000" dirty="0" err="1"/>
                        <a:t>prev</a:t>
                      </a:r>
                      <a:endParaRPr lang="en-US" baseline="-25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Forbidden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1066800" y="2387025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078044" y="2387025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687644" y="83820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0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687644" y="3149025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687644" y="3149025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676400" y="83820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7070548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42" grpId="0"/>
      <p:bldP spid="3" grpId="0" uiExpand="1" build="p"/>
      <p:bldP spid="37" grpId="0"/>
      <p:bldP spid="43" grpId="0"/>
      <p:bldP spid="43" grpId="1"/>
      <p:bldP spid="44" grpId="0"/>
      <p:bldP spid="44" grpId="1"/>
      <p:bldP spid="45" grpId="0"/>
      <p:bldP spid="45" grpId="1"/>
      <p:bldP spid="46" grpId="0"/>
      <p:bldP spid="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2B8C9-E1C5-354D-83ED-8471A1A38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for Today and Next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1BD38-08B9-0946-9580-73AF3BCCD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Today</a:t>
            </a:r>
          </a:p>
          <a:p>
            <a:pPr marL="0" indent="0">
              <a:buNone/>
            </a:pPr>
            <a:endParaRPr lang="en-US" sz="1200" dirty="0"/>
          </a:p>
          <a:p>
            <a:pPr lvl="1"/>
            <a:r>
              <a:rPr lang="en-US" dirty="0"/>
              <a:t>Wrap up Combinational Logic and Circuit Minimization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Start (and finish) Sequential Logic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Next week</a:t>
            </a:r>
          </a:p>
          <a:p>
            <a:endParaRPr lang="en-US" sz="1200" dirty="0"/>
          </a:p>
          <a:p>
            <a:pPr lvl="1"/>
            <a:r>
              <a:rPr lang="en-US" dirty="0"/>
              <a:t>Hardware Description Languages and Verilog </a:t>
            </a:r>
          </a:p>
          <a:p>
            <a:pPr lvl="2"/>
            <a:r>
              <a:rPr lang="en-US" dirty="0"/>
              <a:t>Combinational Logic</a:t>
            </a:r>
          </a:p>
          <a:p>
            <a:pPr lvl="2"/>
            <a:r>
              <a:rPr lang="en-US" dirty="0"/>
              <a:t>Sequential Logic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Timing and Verification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82BF0-A589-B045-A5C8-D24D35F573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0351591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Gated D Latch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453189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Gated D Latch</a:t>
            </a:r>
          </a:p>
        </p:txBody>
      </p:sp>
      <p:sp>
        <p:nvSpPr>
          <p:cNvPr id="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</a:t>
            </a:r>
            <a:r>
              <a:rPr lang="en-US" b="1" dirty="0">
                <a:solidFill>
                  <a:srgbClr val="7030A0"/>
                </a:solidFill>
              </a:rPr>
              <a:t>guarantee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correct operation of an R-S Latch?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3880022" y="2833816"/>
            <a:ext cx="1640132" cy="346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6129754" y="3027658"/>
            <a:ext cx="18288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6129754" y="4542949"/>
            <a:ext cx="18288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Delay 9"/>
          <p:cNvSpPr/>
          <p:nvPr/>
        </p:nvSpPr>
        <p:spPr bwMode="auto">
          <a:xfrm>
            <a:off x="5520154" y="2624887"/>
            <a:ext cx="609600" cy="805543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Delay 10"/>
          <p:cNvSpPr/>
          <p:nvPr/>
        </p:nvSpPr>
        <p:spPr bwMode="auto">
          <a:xfrm>
            <a:off x="5520154" y="4140178"/>
            <a:ext cx="609600" cy="805543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4910554" y="4344831"/>
            <a:ext cx="609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910554" y="3201831"/>
            <a:ext cx="609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4910554" y="3201831"/>
            <a:ext cx="0" cy="2285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4910554" y="4116232"/>
            <a:ext cx="0" cy="2285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H="1" flipV="1">
            <a:off x="4910554" y="3430430"/>
            <a:ext cx="2514600" cy="68580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V="1">
            <a:off x="4910554" y="3454376"/>
            <a:ext cx="2514600" cy="6618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7425154" y="4116231"/>
            <a:ext cx="0" cy="42671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7425154" y="3022832"/>
            <a:ext cx="0" cy="42671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Oval 19"/>
          <p:cNvSpPr/>
          <p:nvPr/>
        </p:nvSpPr>
        <p:spPr bwMode="auto">
          <a:xfrm>
            <a:off x="7374354" y="2973231"/>
            <a:ext cx="99454" cy="102296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7376500" y="4496535"/>
            <a:ext cx="99454" cy="102296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6132929" y="2973231"/>
            <a:ext cx="99454" cy="102296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6135075" y="4496535"/>
            <a:ext cx="99454" cy="102296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75554" y="24870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73408" y="472440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272754" y="4554617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Q’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272754" y="259172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</a:p>
        </p:txBody>
      </p:sp>
      <p:cxnSp>
        <p:nvCxnSpPr>
          <p:cNvPr id="36" name="Straight Connector 35"/>
          <p:cNvCxnSpPr/>
          <p:nvPr/>
        </p:nvCxnSpPr>
        <p:spPr bwMode="auto">
          <a:xfrm>
            <a:off x="3886200" y="4720931"/>
            <a:ext cx="1640132" cy="346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tangle 59"/>
          <p:cNvSpPr/>
          <p:nvPr/>
        </p:nvSpPr>
        <p:spPr bwMode="auto">
          <a:xfrm>
            <a:off x="3733800" y="2803161"/>
            <a:ext cx="793230" cy="197870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8963686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Gated D Latch</a:t>
            </a:r>
          </a:p>
        </p:txBody>
      </p:sp>
      <p:sp>
        <p:nvSpPr>
          <p:cNvPr id="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</a:t>
            </a:r>
            <a:r>
              <a:rPr lang="en-US" b="1" dirty="0">
                <a:solidFill>
                  <a:srgbClr val="7030A0"/>
                </a:solidFill>
              </a:rPr>
              <a:t>guarantee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correct operation of an R-S Latch?</a:t>
            </a:r>
          </a:p>
          <a:p>
            <a:pPr lvl="1"/>
            <a:r>
              <a:rPr lang="en-US" dirty="0"/>
              <a:t>Add two more NAND gates!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b="1" dirty="0"/>
              <a:t>Q </a:t>
            </a:r>
            <a:r>
              <a:rPr lang="en-US" dirty="0"/>
              <a:t>takes the value of </a:t>
            </a:r>
            <a:r>
              <a:rPr lang="en-US" b="1" dirty="0"/>
              <a:t>D</a:t>
            </a:r>
            <a:r>
              <a:rPr lang="en-US" dirty="0"/>
              <a:t>, when </a:t>
            </a:r>
            <a:r>
              <a:rPr lang="en-US" b="1" dirty="0">
                <a:solidFill>
                  <a:srgbClr val="7030A0"/>
                </a:solidFill>
              </a:rPr>
              <a:t>write enable (WE) </a:t>
            </a:r>
            <a:r>
              <a:rPr lang="en-US" dirty="0"/>
              <a:t>is set to 1 </a:t>
            </a:r>
          </a:p>
          <a:p>
            <a:pPr lvl="1"/>
            <a:r>
              <a:rPr lang="en-US" b="1" dirty="0"/>
              <a:t>S</a:t>
            </a:r>
            <a:r>
              <a:rPr lang="en-US" dirty="0"/>
              <a:t> and </a:t>
            </a:r>
            <a:r>
              <a:rPr lang="en-US" b="1" dirty="0"/>
              <a:t>R</a:t>
            </a:r>
            <a:r>
              <a:rPr lang="en-US" dirty="0"/>
              <a:t> can never be 0 at the same time!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33400" y="2438400"/>
            <a:ext cx="7425154" cy="2685534"/>
            <a:chOff x="533400" y="2438400"/>
            <a:chExt cx="7425154" cy="2685534"/>
          </a:xfrm>
        </p:grpSpPr>
        <p:cxnSp>
          <p:nvCxnSpPr>
            <p:cNvPr id="37" name="Straight Connector 36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6129754" y="4542949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Delay 9"/>
            <p:cNvSpPr/>
            <p:nvPr/>
          </p:nvSpPr>
          <p:spPr bwMode="auto">
            <a:xfrm>
              <a:off x="5520154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" name="Delay 10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Oval 19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7376500" y="4496535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275554" y="248706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S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273408" y="472440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R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72754" y="4554617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Q’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72754" y="2591729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</a:t>
              </a:r>
            </a:p>
          </p:txBody>
        </p:sp>
        <p:sp>
          <p:nvSpPr>
            <p:cNvPr id="30" name="Delay 29"/>
            <p:cNvSpPr/>
            <p:nvPr/>
          </p:nvSpPr>
          <p:spPr bwMode="auto">
            <a:xfrm>
              <a:off x="3173971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1" name="Delay 30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7" name="Oval 46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807583" y="3409518"/>
              <a:ext cx="8675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Write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Enable</a:t>
              </a: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8" name="TextBox 57"/>
            <p:cNvSpPr txBox="1"/>
            <p:nvPr/>
          </p:nvSpPr>
          <p:spPr>
            <a:xfrm>
              <a:off x="533400" y="2450068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12418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Gated D Latch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33400" y="1828800"/>
            <a:ext cx="6564086" cy="2193231"/>
            <a:chOff x="533400" y="2397015"/>
            <a:chExt cx="7425154" cy="2798669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6129754" y="4542949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5520154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7376500" y="4496535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275554" y="2397015"/>
              <a:ext cx="353953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S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273408" y="4724399"/>
              <a:ext cx="370273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R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72754" y="4554616"/>
              <a:ext cx="448243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Q’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272754" y="2591729"/>
              <a:ext cx="393845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</a:t>
              </a:r>
            </a:p>
          </p:txBody>
        </p:sp>
        <p:sp>
          <p:nvSpPr>
            <p:cNvPr id="31" name="Delay 30"/>
            <p:cNvSpPr/>
            <p:nvPr/>
          </p:nvSpPr>
          <p:spPr bwMode="auto">
            <a:xfrm>
              <a:off x="3173971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Delay 31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Oval 37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07583" y="3409519"/>
              <a:ext cx="981348" cy="824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Write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Enable</a:t>
              </a:r>
            </a:p>
          </p:txBody>
        </p:sp>
        <p:sp>
          <p:nvSpPr>
            <p:cNvPr id="40" name="Oval 39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4" name="TextBox 43"/>
            <p:cNvSpPr txBox="1"/>
            <p:nvPr/>
          </p:nvSpPr>
          <p:spPr>
            <a:xfrm>
              <a:off x="533400" y="2450068"/>
              <a:ext cx="386592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</a:p>
          </p:txBody>
        </p:sp>
      </p:grpSp>
      <p:graphicFrame>
        <p:nvGraphicFramePr>
          <p:cNvPr id="45" name="Table 44"/>
          <p:cNvGraphicFramePr>
            <a:graphicFrameLocks noGrp="1"/>
          </p:cNvGraphicFramePr>
          <p:nvPr>
            <p:extLst/>
          </p:nvPr>
        </p:nvGraphicFramePr>
        <p:xfrm>
          <a:off x="5773108" y="4038601"/>
          <a:ext cx="2832729" cy="2209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35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39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Input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39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WE</a:t>
                      </a:r>
                    </a:p>
                  </a:txBody>
                  <a:tcP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D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Q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3B81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Q</a:t>
                      </a:r>
                      <a:r>
                        <a:rPr lang="en-US" baseline="-25000" dirty="0" err="1"/>
                        <a:t>prev</a:t>
                      </a:r>
                      <a:endParaRPr lang="en-US" baseline="-25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Q</a:t>
                      </a:r>
                      <a:r>
                        <a:rPr lang="en-US" baseline="-25000" dirty="0" err="1"/>
                        <a:t>prev</a:t>
                      </a:r>
                      <a:endParaRPr lang="en-US" baseline="-25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76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49453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Register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7681541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Register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 rot="5400000">
            <a:off x="427875" y="3975723"/>
            <a:ext cx="2618810" cy="1066800"/>
            <a:chOff x="838200" y="2438400"/>
            <a:chExt cx="7120354" cy="2685534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1" name="Delay 30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Delay 31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Oval 37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" name="Oval 39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7" name="TextBox 46"/>
          <p:cNvSpPr txBox="1"/>
          <p:nvPr/>
        </p:nvSpPr>
        <p:spPr>
          <a:xfrm>
            <a:off x="2009322" y="284767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851058" y="5802186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08614" y="1093608"/>
            <a:ext cx="66403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use D latches to store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more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data?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Use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more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D latches!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 single WE signal for all latches for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simultaneous writes</a:t>
            </a:r>
          </a:p>
        </p:txBody>
      </p:sp>
      <p:grpSp>
        <p:nvGrpSpPr>
          <p:cNvPr id="50" name="Group 49"/>
          <p:cNvGrpSpPr/>
          <p:nvPr/>
        </p:nvGrpSpPr>
        <p:grpSpPr>
          <a:xfrm rot="5400000">
            <a:off x="1596549" y="3975723"/>
            <a:ext cx="2618810" cy="1066800"/>
            <a:chOff x="838200" y="2438400"/>
            <a:chExt cx="7120354" cy="2685534"/>
          </a:xfrm>
        </p:grpSpPr>
        <p:cxnSp>
          <p:nvCxnSpPr>
            <p:cNvPr id="51" name="Straight Connector 50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Straight Connector 53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6" name="Delay 55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7" name="Delay 56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6" name="Oval 65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7" name="Oval 66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8" name="Oval 67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9" name="Delay 68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0" name="Delay 69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1" name="Oval 70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2" name="Oval 71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73" name="Straight Connector 72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6" name="Oval 75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7" name="Oval 76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78" name="Straight Connector 77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1" name="TextBox 80"/>
          <p:cNvSpPr txBox="1"/>
          <p:nvPr/>
        </p:nvSpPr>
        <p:spPr>
          <a:xfrm>
            <a:off x="3177996" y="284767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019732" y="580218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83" name="Group 82"/>
          <p:cNvGrpSpPr/>
          <p:nvPr/>
        </p:nvGrpSpPr>
        <p:grpSpPr>
          <a:xfrm rot="5400000">
            <a:off x="2713875" y="3975723"/>
            <a:ext cx="2618810" cy="1066800"/>
            <a:chOff x="838200" y="2438400"/>
            <a:chExt cx="7120354" cy="2685534"/>
          </a:xfrm>
        </p:grpSpPr>
        <p:cxnSp>
          <p:nvCxnSpPr>
            <p:cNvPr id="84" name="Straight Connector 83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5" name="Straight Connector 84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6" name="Straight Connector 85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7" name="Straight Connector 86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8" name="Straight Connector 87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9" name="Delay 88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90" name="Delay 89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91" name="Straight Connector 90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3" name="Straight Connector 92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Straight Connector 93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5" name="Straight Connector 94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8" name="Straight Connector 97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9" name="Oval 98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0" name="Oval 99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1" name="Oval 100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2" name="Delay 101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3" name="Delay 102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4" name="Oval 103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5" name="Oval 104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06" name="Straight Connector 105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7" name="Straight Connector 106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8" name="Straight Connector 107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9" name="Oval 108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0" name="Oval 109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11" name="Straight Connector 110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14" name="TextBox 113"/>
          <p:cNvSpPr txBox="1"/>
          <p:nvPr/>
        </p:nvSpPr>
        <p:spPr>
          <a:xfrm>
            <a:off x="4366726" y="284767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208462" y="580218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49" name="Group 148"/>
          <p:cNvGrpSpPr/>
          <p:nvPr/>
        </p:nvGrpSpPr>
        <p:grpSpPr>
          <a:xfrm rot="5400000">
            <a:off x="3912317" y="3975723"/>
            <a:ext cx="2618810" cy="1066800"/>
            <a:chOff x="838200" y="2438400"/>
            <a:chExt cx="7120354" cy="2685534"/>
          </a:xfrm>
        </p:grpSpPr>
        <p:cxnSp>
          <p:nvCxnSpPr>
            <p:cNvPr id="150" name="Straight Connector 149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1" name="Straight Connector 150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2" name="Straight Connector 151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3" name="Straight Connector 152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4" name="Straight Connector 153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5" name="Delay 154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56" name="Delay 155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57" name="Straight Connector 156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9" name="Straight Connector 158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0" name="Straight Connector 159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1" name="Straight Connector 160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2" name="Straight Connector 161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3" name="Straight Connector 162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4" name="Straight Connector 163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5" name="Oval 164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6" name="Oval 165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7" name="Oval 166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8" name="Delay 167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9" name="Delay 168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0" name="Oval 169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1" name="Oval 170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72" name="Straight Connector 171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3" name="Straight Connector 172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4" name="Straight Connector 173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5" name="Oval 174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6" name="Oval 175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77" name="Straight Connector 176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8" name="Straight Connector 177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9" name="Straight Connector 178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0" name="TextBox 179"/>
          <p:cNvSpPr txBox="1"/>
          <p:nvPr/>
        </p:nvSpPr>
        <p:spPr>
          <a:xfrm>
            <a:off x="5493764" y="284767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5335500" y="580218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>
          <a:xfrm>
            <a:off x="2176008" y="2851292"/>
            <a:ext cx="269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3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>
          <a:xfrm>
            <a:off x="2042080" y="5795504"/>
            <a:ext cx="269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3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192589" y="3524566"/>
            <a:ext cx="952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Write Enable</a:t>
            </a:r>
          </a:p>
        </p:txBody>
      </p:sp>
      <p:cxnSp>
        <p:nvCxnSpPr>
          <p:cNvPr id="186" name="Straight Connector 185"/>
          <p:cNvCxnSpPr/>
          <p:nvPr/>
        </p:nvCxnSpPr>
        <p:spPr bwMode="auto">
          <a:xfrm>
            <a:off x="1756096" y="3834743"/>
            <a:ext cx="3490304" cy="388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8" name="Straight Connector 187"/>
          <p:cNvCxnSpPr/>
          <p:nvPr/>
        </p:nvCxnSpPr>
        <p:spPr bwMode="auto">
          <a:xfrm flipV="1">
            <a:off x="994010" y="3837474"/>
            <a:ext cx="762085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1" name="TextBox 190"/>
          <p:cNvSpPr txBox="1"/>
          <p:nvPr/>
        </p:nvSpPr>
        <p:spPr>
          <a:xfrm>
            <a:off x="6300533" y="2286000"/>
            <a:ext cx="265500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Here we have a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register,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or a structure that stores more than one bit and can be read from and written to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This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register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holds 4 bits, and its data is referenced as Q[3:0]</a:t>
            </a:r>
          </a:p>
        </p:txBody>
      </p:sp>
      <p:cxnSp>
        <p:nvCxnSpPr>
          <p:cNvPr id="193" name="Straight Connector 192"/>
          <p:cNvCxnSpPr/>
          <p:nvPr/>
        </p:nvCxnSpPr>
        <p:spPr bwMode="auto">
          <a:xfrm>
            <a:off x="6096000" y="2148293"/>
            <a:ext cx="0" cy="3947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302606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114" grpId="0"/>
      <p:bldP spid="115" grpId="0"/>
      <p:bldP spid="180" grpId="0"/>
      <p:bldP spid="181" grpId="0"/>
      <p:bldP spid="182" grpId="0"/>
      <p:bldP spid="18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Register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08614" y="1093608"/>
            <a:ext cx="66403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use D latches to store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more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data?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Use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more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D latches!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 single WE signal for all latches for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simultaneous writes</a:t>
            </a:r>
          </a:p>
        </p:txBody>
      </p:sp>
      <p:cxnSp>
        <p:nvCxnSpPr>
          <p:cNvPr id="193" name="Straight Connector 192"/>
          <p:cNvCxnSpPr/>
          <p:nvPr/>
        </p:nvCxnSpPr>
        <p:spPr bwMode="auto">
          <a:xfrm>
            <a:off x="6096000" y="2148293"/>
            <a:ext cx="0" cy="3947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6" name="Group 45"/>
          <p:cNvGrpSpPr/>
          <p:nvPr/>
        </p:nvGrpSpPr>
        <p:grpSpPr>
          <a:xfrm>
            <a:off x="297539" y="2738735"/>
            <a:ext cx="5510733" cy="3509665"/>
            <a:chOff x="297539" y="2738735"/>
            <a:chExt cx="5510733" cy="3509665"/>
          </a:xfrm>
        </p:grpSpPr>
        <p:cxnSp>
          <p:nvCxnSpPr>
            <p:cNvPr id="145" name="Straight Connector 144"/>
            <p:cNvCxnSpPr/>
            <p:nvPr/>
          </p:nvCxnSpPr>
          <p:spPr bwMode="auto">
            <a:xfrm>
              <a:off x="3429000" y="3272135"/>
              <a:ext cx="0" cy="2590800"/>
            </a:xfrm>
            <a:prstGeom prst="line">
              <a:avLst/>
            </a:prstGeom>
            <a:solidFill>
              <a:srgbClr val="C0C0C0"/>
            </a:solidFill>
            <a:ln w="698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48" name="Straight Connector 147"/>
            <p:cNvCxnSpPr/>
            <p:nvPr/>
          </p:nvCxnSpPr>
          <p:spPr bwMode="auto">
            <a:xfrm>
              <a:off x="914400" y="4495800"/>
              <a:ext cx="12954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" name="Rectangle 2"/>
            <p:cNvSpPr/>
            <p:nvPr/>
          </p:nvSpPr>
          <p:spPr bwMode="auto">
            <a:xfrm>
              <a:off x="1295400" y="3886200"/>
              <a:ext cx="4512872" cy="1371600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Register x (Rx)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09644" y="2738735"/>
              <a:ext cx="6896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  <a:r>
                <a:rPr kumimoji="0" lang="en-US" sz="24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3:0</a:t>
              </a: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3096610" y="5786735"/>
              <a:ext cx="6992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  <a:r>
                <a:rPr kumimoji="0" 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3:0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297539" y="4264967"/>
              <a:ext cx="6447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WE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 bwMode="auto">
            <a:xfrm>
              <a:off x="3200400" y="3429000"/>
              <a:ext cx="457200" cy="22860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9" name="Straight Connector 188"/>
            <p:cNvCxnSpPr/>
            <p:nvPr/>
          </p:nvCxnSpPr>
          <p:spPr bwMode="auto">
            <a:xfrm>
              <a:off x="3200400" y="5410200"/>
              <a:ext cx="457200" cy="22860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0" name="TextBox 189"/>
            <p:cNvSpPr txBox="1"/>
            <p:nvPr/>
          </p:nvSpPr>
          <p:spPr>
            <a:xfrm>
              <a:off x="3563836" y="3267670"/>
              <a:ext cx="3545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4</a:t>
              </a:r>
              <a:endPara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3537603" y="5257800"/>
              <a:ext cx="3545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4</a:t>
              </a:r>
              <a:endPara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300533" y="2286000"/>
            <a:ext cx="265500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Here we have a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register,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or a structure that stores more than one bit and can be read from and written to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This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register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holds 4 bits, and its data is referenced as Q[3:0]</a:t>
            </a:r>
          </a:p>
        </p:txBody>
      </p:sp>
    </p:spTree>
    <p:extLst>
      <p:ext uri="{BB962C8B-B14F-4D97-AF65-F5344CB8AC3E}">
        <p14:creationId xmlns:p14="http://schemas.microsoft.com/office/powerpoint/2010/main" val="66758458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Memory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7911365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Memory</a:t>
            </a:r>
            <a:r>
              <a:rPr lang="en-US" dirty="0">
                <a:ea typeface="Cambria" charset="0"/>
                <a:cs typeface="Cambria" charset="0"/>
              </a:rPr>
              <a:t> is comprised of locations that can be written to or read from. An example memory array with 4 locations:</a:t>
            </a:r>
            <a:endParaRPr lang="en-US" b="1" dirty="0">
              <a:solidFill>
                <a:srgbClr val="7030A0"/>
              </a:solidFill>
              <a:ea typeface="Cambria" charset="0"/>
              <a:cs typeface="Cambria" charset="0"/>
            </a:endParaRPr>
          </a:p>
          <a:p>
            <a:endParaRPr lang="en-US" dirty="0">
              <a:ea typeface="Cambria" charset="0"/>
              <a:cs typeface="Cambria" charset="0"/>
            </a:endParaRPr>
          </a:p>
          <a:p>
            <a:endParaRPr lang="en-US" dirty="0">
              <a:ea typeface="Cambria" charset="0"/>
              <a:cs typeface="Cambria" charset="0"/>
            </a:endParaRPr>
          </a:p>
          <a:p>
            <a:pPr marL="0" indent="0">
              <a:buNone/>
            </a:pPr>
            <a:endParaRPr lang="en-US" dirty="0">
              <a:ea typeface="Cambria" charset="0"/>
              <a:cs typeface="Cambria" charset="0"/>
            </a:endParaRPr>
          </a:p>
          <a:p>
            <a:pPr marL="0" indent="0">
              <a:buNone/>
            </a:pPr>
            <a:endParaRPr lang="en-US" sz="900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Every unique location in memory is indexed with a unique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address. </a:t>
            </a:r>
            <a:r>
              <a:rPr lang="en-US" dirty="0">
                <a:ea typeface="Cambria" charset="0"/>
                <a:cs typeface="Cambria" charset="0"/>
              </a:rPr>
              <a:t>4 locations require 2 address bits (log[#locations]).</a:t>
            </a:r>
          </a:p>
          <a:p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Addressability: </a:t>
            </a:r>
            <a:r>
              <a:rPr lang="en-US" dirty="0">
                <a:ea typeface="Cambria" charset="0"/>
                <a:cs typeface="Cambria" charset="0"/>
              </a:rPr>
              <a:t>the number of bits of information stored in each location. This example: addressability is 8 bits.</a:t>
            </a:r>
          </a:p>
          <a:p>
            <a:r>
              <a:rPr lang="en-US" dirty="0">
                <a:ea typeface="Cambria" charset="0"/>
                <a:cs typeface="Cambria" charset="0"/>
              </a:rPr>
              <a:t>The entire set of unique locations in memory is referred to as the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address space.</a:t>
            </a:r>
            <a:endParaRPr lang="en-US" b="1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Typical memory is </a:t>
            </a:r>
            <a:r>
              <a:rPr lang="en-US" b="1" dirty="0">
                <a:ea typeface="Cambria" charset="0"/>
                <a:cs typeface="Cambria" charset="0"/>
              </a:rPr>
              <a:t>MUCH</a:t>
            </a:r>
            <a:r>
              <a:rPr lang="en-US" dirty="0">
                <a:ea typeface="Cambria" charset="0"/>
                <a:cs typeface="Cambria" charset="0"/>
              </a:rPr>
              <a:t> larger (billions of locations)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609600" y="1950023"/>
            <a:ext cx="7848600" cy="1143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7" name="Straight Connector 6"/>
          <p:cNvCxnSpPr>
            <a:stCxn id="5" idx="0"/>
            <a:endCxn id="5" idx="2"/>
          </p:cNvCxnSpPr>
          <p:nvPr/>
        </p:nvCxnSpPr>
        <p:spPr bwMode="auto">
          <a:xfrm>
            <a:off x="4533900" y="1950023"/>
            <a:ext cx="0" cy="11430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>
            <a:stCxn id="5" idx="1"/>
            <a:endCxn id="5" idx="3"/>
          </p:cNvCxnSpPr>
          <p:nvPr/>
        </p:nvCxnSpPr>
        <p:spPr bwMode="auto">
          <a:xfrm>
            <a:off x="609600" y="2521523"/>
            <a:ext cx="7848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20486" y="2004941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(00):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5929" y="25856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(10):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44786" y="200494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(01):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44786" y="2585599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(11):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639786" y="2027820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0100  1001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45229" y="260068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0010  0010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564086" y="202918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0100  1011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564086" y="258559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1100  1001</a:t>
            </a:r>
          </a:p>
        </p:txBody>
      </p:sp>
    </p:spTree>
    <p:extLst>
      <p:ext uri="{BB962C8B-B14F-4D97-AF65-F5344CB8AC3E}">
        <p14:creationId xmlns:p14="http://schemas.microsoft.com/office/powerpoint/2010/main" val="22012765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64" name="Rectangle 463"/>
          <p:cNvSpPr/>
          <p:nvPr/>
        </p:nvSpPr>
        <p:spPr bwMode="auto">
          <a:xfrm>
            <a:off x="3094798" y="2310718"/>
            <a:ext cx="2741688" cy="12518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04800" y="997803"/>
            <a:ext cx="88161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Let’s implement a simple memory array with: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3-bit addressability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&amp;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address space size of 2 (total of 6 bits)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2169061" y="1841242"/>
            <a:ext cx="4639464" cy="1537632"/>
            <a:chOff x="2169061" y="1841242"/>
            <a:chExt cx="4639464" cy="1537632"/>
          </a:xfrm>
        </p:grpSpPr>
        <p:cxnSp>
          <p:nvCxnSpPr>
            <p:cNvPr id="465" name="Straight Connector 464"/>
            <p:cNvCxnSpPr/>
            <p:nvPr/>
          </p:nvCxnSpPr>
          <p:spPr bwMode="auto">
            <a:xfrm>
              <a:off x="3779868" y="3179557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6" name="Straight Connector 465"/>
            <p:cNvCxnSpPr/>
            <p:nvPr/>
          </p:nvCxnSpPr>
          <p:spPr bwMode="auto">
            <a:xfrm>
              <a:off x="3779868" y="2719376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0" name="Straight Connector 469"/>
            <p:cNvCxnSpPr/>
            <p:nvPr/>
          </p:nvCxnSpPr>
          <p:spPr bwMode="auto">
            <a:xfrm>
              <a:off x="4153988" y="2651334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1" name="Straight Connector 470"/>
            <p:cNvCxnSpPr/>
            <p:nvPr/>
          </p:nvCxnSpPr>
          <p:spPr bwMode="auto">
            <a:xfrm flipV="1">
              <a:off x="5008978" y="3192670"/>
              <a:ext cx="491102" cy="163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72" name="Delay 471"/>
            <p:cNvSpPr/>
            <p:nvPr/>
          </p:nvSpPr>
          <p:spPr bwMode="auto">
            <a:xfrm>
              <a:off x="4777304" y="2584959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85" name="Delay 484"/>
            <p:cNvSpPr/>
            <p:nvPr/>
          </p:nvSpPr>
          <p:spPr bwMode="auto">
            <a:xfrm>
              <a:off x="4777304" y="3066346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486" name="Straight Connector 485"/>
            <p:cNvCxnSpPr/>
            <p:nvPr/>
          </p:nvCxnSpPr>
          <p:spPr bwMode="auto">
            <a:xfrm>
              <a:off x="4545630" y="3131362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0" name="Straight Connector 489"/>
            <p:cNvCxnSpPr/>
            <p:nvPr/>
          </p:nvCxnSpPr>
          <p:spPr bwMode="auto">
            <a:xfrm>
              <a:off x="4545630" y="2768245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1" name="Straight Connector 490"/>
            <p:cNvCxnSpPr/>
            <p:nvPr/>
          </p:nvCxnSpPr>
          <p:spPr bwMode="auto">
            <a:xfrm>
              <a:off x="4545630" y="2768245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2" name="Straight Connector 491"/>
            <p:cNvCxnSpPr/>
            <p:nvPr/>
          </p:nvCxnSpPr>
          <p:spPr bwMode="auto">
            <a:xfrm>
              <a:off x="4545630" y="3058741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3" name="Straight Connector 492"/>
            <p:cNvCxnSpPr/>
            <p:nvPr/>
          </p:nvCxnSpPr>
          <p:spPr bwMode="auto">
            <a:xfrm flipH="1" flipV="1">
              <a:off x="4545630" y="2840869"/>
              <a:ext cx="955651" cy="21787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5" name="Straight Connector 494"/>
            <p:cNvCxnSpPr/>
            <p:nvPr/>
          </p:nvCxnSpPr>
          <p:spPr bwMode="auto">
            <a:xfrm flipV="1">
              <a:off x="4545630" y="2848478"/>
              <a:ext cx="955651" cy="2102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6" name="Straight Connector 495"/>
            <p:cNvCxnSpPr/>
            <p:nvPr/>
          </p:nvCxnSpPr>
          <p:spPr bwMode="auto">
            <a:xfrm>
              <a:off x="5501281" y="3058741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7" name="Straight Connector 496"/>
            <p:cNvCxnSpPr/>
            <p:nvPr/>
          </p:nvCxnSpPr>
          <p:spPr bwMode="auto">
            <a:xfrm>
              <a:off x="5501281" y="2711380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8" name="Oval 497"/>
            <p:cNvSpPr/>
            <p:nvPr/>
          </p:nvSpPr>
          <p:spPr bwMode="auto">
            <a:xfrm>
              <a:off x="5481974" y="2695625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99" name="Oval 498"/>
            <p:cNvSpPr/>
            <p:nvPr/>
          </p:nvSpPr>
          <p:spPr bwMode="auto">
            <a:xfrm>
              <a:off x="5010182" y="2695625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0" name="Oval 499"/>
            <p:cNvSpPr/>
            <p:nvPr/>
          </p:nvSpPr>
          <p:spPr bwMode="auto">
            <a:xfrm>
              <a:off x="5010998" y="3179557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1" name="Delay 500"/>
            <p:cNvSpPr/>
            <p:nvPr/>
          </p:nvSpPr>
          <p:spPr bwMode="auto">
            <a:xfrm>
              <a:off x="3885659" y="2525715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2" name="Delay 501"/>
            <p:cNvSpPr/>
            <p:nvPr/>
          </p:nvSpPr>
          <p:spPr bwMode="auto">
            <a:xfrm>
              <a:off x="3885722" y="3122964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3" name="Oval 502"/>
            <p:cNvSpPr/>
            <p:nvPr/>
          </p:nvSpPr>
          <p:spPr bwMode="auto">
            <a:xfrm>
              <a:off x="4118540" y="2636380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4" name="Oval 503"/>
            <p:cNvSpPr/>
            <p:nvPr/>
          </p:nvSpPr>
          <p:spPr bwMode="auto">
            <a:xfrm>
              <a:off x="4119416" y="3236174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05" name="Straight Connector 504"/>
            <p:cNvCxnSpPr/>
            <p:nvPr/>
          </p:nvCxnSpPr>
          <p:spPr bwMode="auto">
            <a:xfrm>
              <a:off x="4156335" y="3250846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6" name="Straight Connector 505"/>
            <p:cNvCxnSpPr/>
            <p:nvPr/>
          </p:nvCxnSpPr>
          <p:spPr bwMode="auto">
            <a:xfrm flipV="1">
              <a:off x="3779868" y="2721203"/>
              <a:ext cx="1093" cy="45812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7" name="Straight Connector 506"/>
            <p:cNvCxnSpPr>
              <a:stCxn id="524" idx="2"/>
            </p:cNvCxnSpPr>
            <p:nvPr/>
          </p:nvCxnSpPr>
          <p:spPr bwMode="auto">
            <a:xfrm flipH="1">
              <a:off x="2838796" y="2936642"/>
              <a:ext cx="920911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8" name="Oval 507"/>
            <p:cNvSpPr/>
            <p:nvPr/>
          </p:nvSpPr>
          <p:spPr bwMode="auto">
            <a:xfrm>
              <a:off x="3759707" y="2920393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9" name="Oval 508"/>
            <p:cNvSpPr/>
            <p:nvPr/>
          </p:nvSpPr>
          <p:spPr bwMode="auto">
            <a:xfrm>
              <a:off x="3846313" y="3303578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22" name="Straight Connector 521"/>
            <p:cNvCxnSpPr/>
            <p:nvPr/>
          </p:nvCxnSpPr>
          <p:spPr bwMode="auto">
            <a:xfrm flipV="1">
              <a:off x="3266938" y="3318456"/>
              <a:ext cx="578467" cy="137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3" name="Straight Connector 522"/>
            <p:cNvCxnSpPr/>
            <p:nvPr/>
          </p:nvCxnSpPr>
          <p:spPr bwMode="auto">
            <a:xfrm flipV="1">
              <a:off x="2520439" y="2591968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4" name="Straight Connector 523"/>
            <p:cNvCxnSpPr/>
            <p:nvPr/>
          </p:nvCxnSpPr>
          <p:spPr bwMode="auto">
            <a:xfrm flipH="1" flipV="1">
              <a:off x="3268860" y="2594229"/>
              <a:ext cx="1218" cy="72648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5" name="Straight Connector 524"/>
            <p:cNvCxnSpPr/>
            <p:nvPr/>
          </p:nvCxnSpPr>
          <p:spPr bwMode="auto">
            <a:xfrm flipV="1">
              <a:off x="5049830" y="2707543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TextBox 42"/>
            <p:cNvSpPr txBox="1"/>
            <p:nvPr/>
          </p:nvSpPr>
          <p:spPr>
            <a:xfrm>
              <a:off x="2169061" y="236347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</a:p>
          </p:txBody>
        </p:sp>
        <p:sp>
          <p:nvSpPr>
            <p:cNvPr id="526" name="TextBox 525"/>
            <p:cNvSpPr txBox="1"/>
            <p:nvPr/>
          </p:nvSpPr>
          <p:spPr>
            <a:xfrm>
              <a:off x="6405851" y="2492371"/>
              <a:ext cx="402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</a:p>
          </p:txBody>
        </p:sp>
        <p:sp>
          <p:nvSpPr>
            <p:cNvPr id="527" name="TextBox 526"/>
            <p:cNvSpPr txBox="1"/>
            <p:nvPr/>
          </p:nvSpPr>
          <p:spPr>
            <a:xfrm>
              <a:off x="2242872" y="2726861"/>
              <a:ext cx="6447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WE</a:t>
              </a:r>
            </a:p>
          </p:txBody>
        </p:sp>
        <p:sp>
          <p:nvSpPr>
            <p:cNvPr id="528" name="TextBox 527"/>
            <p:cNvSpPr txBox="1"/>
            <p:nvPr/>
          </p:nvSpPr>
          <p:spPr>
            <a:xfrm>
              <a:off x="4043891" y="1841242"/>
              <a:ext cx="9028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1 Bit</a:t>
              </a:r>
            </a:p>
          </p:txBody>
        </p:sp>
      </p:grpSp>
      <p:sp>
        <p:nvSpPr>
          <p:cNvPr id="565" name="Rectangle 564"/>
          <p:cNvSpPr/>
          <p:nvPr/>
        </p:nvSpPr>
        <p:spPr bwMode="auto">
          <a:xfrm>
            <a:off x="1639225" y="4553716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2</a:t>
            </a:r>
          </a:p>
        </p:txBody>
      </p:sp>
      <p:sp>
        <p:nvSpPr>
          <p:cNvPr id="572" name="Rectangle 571"/>
          <p:cNvSpPr/>
          <p:nvPr/>
        </p:nvSpPr>
        <p:spPr bwMode="auto">
          <a:xfrm>
            <a:off x="3561751" y="4553716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1</a:t>
            </a:r>
          </a:p>
        </p:txBody>
      </p:sp>
      <p:sp>
        <p:nvSpPr>
          <p:cNvPr id="573" name="Rectangle 572"/>
          <p:cNvSpPr/>
          <p:nvPr/>
        </p:nvSpPr>
        <p:spPr bwMode="auto">
          <a:xfrm>
            <a:off x="5480588" y="4553716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</a:t>
            </a:r>
          </a:p>
        </p:txBody>
      </p:sp>
      <p:sp>
        <p:nvSpPr>
          <p:cNvPr id="576" name="Rectangle 575"/>
          <p:cNvSpPr/>
          <p:nvPr/>
        </p:nvSpPr>
        <p:spPr bwMode="auto">
          <a:xfrm>
            <a:off x="1636922" y="5444293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2</a:t>
            </a:r>
          </a:p>
        </p:txBody>
      </p:sp>
      <p:sp>
        <p:nvSpPr>
          <p:cNvPr id="577" name="Rectangle 576"/>
          <p:cNvSpPr/>
          <p:nvPr/>
        </p:nvSpPr>
        <p:spPr bwMode="auto">
          <a:xfrm>
            <a:off x="3559448" y="5444293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1</a:t>
            </a:r>
          </a:p>
        </p:txBody>
      </p:sp>
      <p:sp>
        <p:nvSpPr>
          <p:cNvPr id="579" name="Rectangle 578"/>
          <p:cNvSpPr/>
          <p:nvPr/>
        </p:nvSpPr>
        <p:spPr bwMode="auto">
          <a:xfrm>
            <a:off x="5478285" y="5444293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</a:t>
            </a:r>
          </a:p>
        </p:txBody>
      </p:sp>
      <p:sp>
        <p:nvSpPr>
          <p:cNvPr id="580" name="TextBox 579"/>
          <p:cNvSpPr txBox="1"/>
          <p:nvPr/>
        </p:nvSpPr>
        <p:spPr>
          <a:xfrm>
            <a:off x="275772" y="4769761"/>
            <a:ext cx="1390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(0)</a:t>
            </a:r>
          </a:p>
        </p:txBody>
      </p:sp>
      <p:sp>
        <p:nvSpPr>
          <p:cNvPr id="582" name="TextBox 581"/>
          <p:cNvSpPr txBox="1"/>
          <p:nvPr/>
        </p:nvSpPr>
        <p:spPr>
          <a:xfrm>
            <a:off x="275772" y="5660338"/>
            <a:ext cx="1390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(1)</a:t>
            </a:r>
          </a:p>
        </p:txBody>
      </p:sp>
      <p:sp>
        <p:nvSpPr>
          <p:cNvPr id="583" name="TextBox 582"/>
          <p:cNvSpPr txBox="1"/>
          <p:nvPr/>
        </p:nvSpPr>
        <p:spPr>
          <a:xfrm>
            <a:off x="3023188" y="4139442"/>
            <a:ext cx="3215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6-Bit Memory Array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5189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4" grpId="0" animBg="1"/>
      <p:bldP spid="45" grpId="0" build="p"/>
      <p:bldP spid="565" grpId="0" animBg="1"/>
      <p:bldP spid="572" grpId="0" animBg="1"/>
      <p:bldP spid="573" grpId="0" animBg="1"/>
      <p:bldP spid="576" grpId="0" animBg="1"/>
      <p:bldP spid="577" grpId="0" animBg="1"/>
      <p:bldP spid="579" grpId="0" animBg="1"/>
      <p:bldP spid="580" grpId="0"/>
      <p:bldP spid="582" grpId="0"/>
      <p:bldP spid="58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 1: </a:t>
            </a:r>
            <a:r>
              <a:rPr lang="en-US" dirty="0"/>
              <a:t>Lecture Video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>
                <a:solidFill>
                  <a:srgbClr val="0000FF"/>
                </a:solidFill>
              </a:rPr>
              <a:t>Why study computer architecture?</a:t>
            </a:r>
          </a:p>
          <a:p>
            <a:r>
              <a:rPr lang="en-US"/>
              <a:t>Why is it important?</a:t>
            </a:r>
          </a:p>
          <a:p>
            <a:r>
              <a:rPr lang="en-US" b="1"/>
              <a:t>Future Computing Architectures</a:t>
            </a:r>
          </a:p>
          <a:p>
            <a:endParaRPr lang="en-US" sz="1800"/>
          </a:p>
          <a:p>
            <a:r>
              <a:rPr lang="en-US" b="1">
                <a:solidFill>
                  <a:srgbClr val="FF0000"/>
                </a:solidFill>
              </a:rPr>
              <a:t>Required Assignment</a:t>
            </a:r>
          </a:p>
          <a:p>
            <a:pPr lvl="1"/>
            <a:r>
              <a:rPr lang="en-US" b="1"/>
              <a:t>Watch </a:t>
            </a:r>
            <a:r>
              <a:rPr lang="en-US"/>
              <a:t>my inaugural lecture at ETH and understand it</a:t>
            </a:r>
          </a:p>
          <a:p>
            <a:pPr lvl="1"/>
            <a:r>
              <a:rPr lang="en-US">
                <a:hlinkClick r:id="rId2"/>
              </a:rPr>
              <a:t>https://www.youtube.com/watch?v=kgiZlSOcGFM</a:t>
            </a:r>
            <a:endParaRPr lang="en-US"/>
          </a:p>
          <a:p>
            <a:pPr lvl="1"/>
            <a:endParaRPr lang="en-US"/>
          </a:p>
          <a:p>
            <a:r>
              <a:rPr lang="en-US" b="1">
                <a:solidFill>
                  <a:srgbClr val="0000FF"/>
                </a:solidFill>
              </a:rPr>
              <a:t>Optional Assignment – for 1% extra credit</a:t>
            </a:r>
          </a:p>
          <a:p>
            <a:pPr lvl="1"/>
            <a:r>
              <a:rPr lang="en-US" b="1"/>
              <a:t>Write a 1-page summary </a:t>
            </a:r>
            <a:r>
              <a:rPr lang="en-US"/>
              <a:t>of the lecture</a:t>
            </a:r>
          </a:p>
          <a:p>
            <a:pPr lvl="2"/>
            <a:r>
              <a:rPr lang="en-US"/>
              <a:t>What are your key takeaways?</a:t>
            </a:r>
          </a:p>
          <a:p>
            <a:pPr lvl="2"/>
            <a:r>
              <a:rPr lang="en-US"/>
              <a:t>What did you learn?</a:t>
            </a:r>
          </a:p>
          <a:p>
            <a:pPr lvl="2"/>
            <a:r>
              <a:rPr lang="en-US"/>
              <a:t>What did you like or dislike?</a:t>
            </a:r>
          </a:p>
          <a:p>
            <a:pPr lvl="2"/>
            <a:r>
              <a:rPr lang="en-US"/>
              <a:t>Upload PDF file to Moodle – Deadline: Friday, March 15.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marL="671512" lvl="2" indent="0">
              <a:buNone/>
            </a:pPr>
            <a:endParaRPr lang="en-US"/>
          </a:p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33556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from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8578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the address to read?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Because there are 2 addresses, address size is log(2)=1 bit</a:t>
            </a:r>
          </a:p>
        </p:txBody>
      </p: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9" name="Rectangle 148"/>
          <p:cNvSpPr/>
          <p:nvPr/>
        </p:nvSpPr>
        <p:spPr bwMode="auto">
          <a:xfrm>
            <a:off x="2429020" y="4108047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18330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uild="p"/>
      <p:bldP spid="88" grpId="0" animBg="1"/>
      <p:bldP spid="149" grpId="0" animBg="1"/>
      <p:bldP spid="181" grpId="0" animBg="1"/>
      <p:bldP spid="182" grpId="0" animBg="1"/>
      <p:bldP spid="183" grpId="0" animBg="1"/>
      <p:bldP spid="18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from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8578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an address to read?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Because there are 2 addresses, address size is log(2)=1 bit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1052945" y="2784764"/>
            <a:ext cx="7154541" cy="813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1068438" y="2310799"/>
            <a:ext cx="12217" cy="147149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>
            <a:off x="1052945" y="3768436"/>
            <a:ext cx="7141289" cy="512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9" name="TextBox 118"/>
          <p:cNvSpPr txBox="1"/>
          <p:nvPr/>
        </p:nvSpPr>
        <p:spPr>
          <a:xfrm>
            <a:off x="3860746" y="494253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270200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8543068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86407" y="1900959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123" name="Straight Connector 122"/>
          <p:cNvCxnSpPr/>
          <p:nvPr/>
        </p:nvCxnSpPr>
        <p:spPr bwMode="auto">
          <a:xfrm flipV="1">
            <a:off x="2493462" y="42419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3516832" y="41586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5" name="Delay 124"/>
          <p:cNvSpPr/>
          <p:nvPr/>
        </p:nvSpPr>
        <p:spPr bwMode="auto">
          <a:xfrm>
            <a:off x="3639625" y="41024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26" name="Straight Connector 125"/>
          <p:cNvCxnSpPr/>
          <p:nvPr/>
        </p:nvCxnSpPr>
        <p:spPr bwMode="auto">
          <a:xfrm>
            <a:off x="3520550" y="37697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Straight Connector 126"/>
          <p:cNvCxnSpPr/>
          <p:nvPr/>
        </p:nvCxnSpPr>
        <p:spPr bwMode="auto">
          <a:xfrm>
            <a:off x="4881586" y="42329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/>
          <p:cNvCxnSpPr/>
          <p:nvPr/>
        </p:nvCxnSpPr>
        <p:spPr bwMode="auto">
          <a:xfrm>
            <a:off x="5923538" y="41528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9" name="Delay 128"/>
          <p:cNvSpPr/>
          <p:nvPr/>
        </p:nvSpPr>
        <p:spPr bwMode="auto">
          <a:xfrm>
            <a:off x="6046331" y="40967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0" name="Straight Connector 129"/>
          <p:cNvCxnSpPr/>
          <p:nvPr/>
        </p:nvCxnSpPr>
        <p:spPr bwMode="auto">
          <a:xfrm>
            <a:off x="5927256" y="37639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/>
          <p:cNvCxnSpPr/>
          <p:nvPr/>
        </p:nvCxnSpPr>
        <p:spPr bwMode="auto">
          <a:xfrm>
            <a:off x="7220549" y="42361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/>
          <p:cNvCxnSpPr/>
          <p:nvPr/>
        </p:nvCxnSpPr>
        <p:spPr bwMode="auto">
          <a:xfrm>
            <a:off x="8190666" y="41562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3" name="Delay 132"/>
          <p:cNvSpPr/>
          <p:nvPr/>
        </p:nvSpPr>
        <p:spPr bwMode="auto">
          <a:xfrm>
            <a:off x="8313459" y="41000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4" name="Straight Connector 133"/>
          <p:cNvCxnSpPr/>
          <p:nvPr/>
        </p:nvCxnSpPr>
        <p:spPr bwMode="auto">
          <a:xfrm>
            <a:off x="8194384" y="37672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/>
          <p:cNvCxnSpPr/>
          <p:nvPr/>
        </p:nvCxnSpPr>
        <p:spPr bwMode="auto">
          <a:xfrm>
            <a:off x="3128085" y="32570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Straight Connector 135"/>
          <p:cNvCxnSpPr/>
          <p:nvPr/>
        </p:nvCxnSpPr>
        <p:spPr bwMode="auto">
          <a:xfrm>
            <a:off x="3526056" y="31779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7" name="Delay 136"/>
          <p:cNvSpPr/>
          <p:nvPr/>
        </p:nvSpPr>
        <p:spPr bwMode="auto">
          <a:xfrm>
            <a:off x="3648849" y="31218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8" name="Straight Connector 137"/>
          <p:cNvCxnSpPr/>
          <p:nvPr/>
        </p:nvCxnSpPr>
        <p:spPr bwMode="auto">
          <a:xfrm>
            <a:off x="3529774" y="27890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9" name="Straight Connector 138"/>
          <p:cNvCxnSpPr/>
          <p:nvPr/>
        </p:nvCxnSpPr>
        <p:spPr bwMode="auto">
          <a:xfrm>
            <a:off x="4890810" y="32523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/>
          <p:cNvCxnSpPr/>
          <p:nvPr/>
        </p:nvCxnSpPr>
        <p:spPr bwMode="auto">
          <a:xfrm>
            <a:off x="5932762" y="31722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1" name="Delay 140"/>
          <p:cNvSpPr/>
          <p:nvPr/>
        </p:nvSpPr>
        <p:spPr bwMode="auto">
          <a:xfrm>
            <a:off x="6055555" y="31160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2" name="Straight Connector 141"/>
          <p:cNvCxnSpPr/>
          <p:nvPr/>
        </p:nvCxnSpPr>
        <p:spPr bwMode="auto">
          <a:xfrm>
            <a:off x="5936480" y="27832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3" name="Straight Connector 142"/>
          <p:cNvCxnSpPr/>
          <p:nvPr/>
        </p:nvCxnSpPr>
        <p:spPr bwMode="auto">
          <a:xfrm>
            <a:off x="7229773" y="32555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Connector 143"/>
          <p:cNvCxnSpPr/>
          <p:nvPr/>
        </p:nvCxnSpPr>
        <p:spPr bwMode="auto">
          <a:xfrm>
            <a:off x="8199890" y="31755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5" name="Delay 144"/>
          <p:cNvSpPr/>
          <p:nvPr/>
        </p:nvSpPr>
        <p:spPr bwMode="auto">
          <a:xfrm>
            <a:off x="8322683" y="31193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6" name="Straight Connector 145"/>
          <p:cNvCxnSpPr/>
          <p:nvPr/>
        </p:nvCxnSpPr>
        <p:spPr bwMode="auto">
          <a:xfrm>
            <a:off x="8203608" y="27866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7" name="Group 146"/>
          <p:cNvGrpSpPr/>
          <p:nvPr/>
        </p:nvGrpSpPr>
        <p:grpSpPr>
          <a:xfrm>
            <a:off x="2429020" y="4108047"/>
            <a:ext cx="1001274" cy="413645"/>
            <a:chOff x="1736388" y="2756071"/>
            <a:chExt cx="1195699" cy="615296"/>
          </a:xfrm>
        </p:grpSpPr>
        <p:grpSp>
          <p:nvGrpSpPr>
            <p:cNvPr id="150" name="Group 149"/>
            <p:cNvGrpSpPr/>
            <p:nvPr/>
          </p:nvGrpSpPr>
          <p:grpSpPr>
            <a:xfrm>
              <a:off x="1811462" y="2861744"/>
              <a:ext cx="982500" cy="419338"/>
              <a:chOff x="1545931" y="2438400"/>
              <a:chExt cx="5927877" cy="2685534"/>
            </a:xfrm>
          </p:grpSpPr>
          <p:cxnSp>
            <p:nvCxnSpPr>
              <p:cNvPr id="152" name="Straight Connector 151"/>
              <p:cNvCxnSpPr/>
              <p:nvPr/>
            </p:nvCxnSpPr>
            <p:spPr bwMode="auto">
              <a:xfrm>
                <a:off x="2895600" y="4496535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" name="Straight Connector 152"/>
              <p:cNvCxnSpPr/>
              <p:nvPr/>
            </p:nvCxnSpPr>
            <p:spPr bwMode="auto">
              <a:xfrm>
                <a:off x="2895600" y="3048000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>
                <a:off x="3880022" y="2833816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5" name="Straight Connector 154"/>
              <p:cNvCxnSpPr/>
              <p:nvPr/>
            </p:nvCxnSpPr>
            <p:spPr bwMode="auto">
              <a:xfrm flipV="1">
                <a:off x="6129755" y="4537806"/>
                <a:ext cx="1292238" cy="5146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6" name="Delay 155"/>
              <p:cNvSpPr/>
              <p:nvPr/>
            </p:nvSpPr>
            <p:spPr bwMode="auto">
              <a:xfrm>
                <a:off x="5520152" y="2624887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57" name="Delay 156"/>
              <p:cNvSpPr/>
              <p:nvPr/>
            </p:nvSpPr>
            <p:spPr bwMode="auto">
              <a:xfrm>
                <a:off x="5520154" y="4140178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58" name="Straight Connector 157"/>
              <p:cNvCxnSpPr/>
              <p:nvPr/>
            </p:nvCxnSpPr>
            <p:spPr bwMode="auto">
              <a:xfrm>
                <a:off x="4910554" y="4344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9" name="Straight Connector 158"/>
              <p:cNvCxnSpPr/>
              <p:nvPr/>
            </p:nvCxnSpPr>
            <p:spPr bwMode="auto">
              <a:xfrm>
                <a:off x="4910554" y="3201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0" name="Straight Connector 159"/>
              <p:cNvCxnSpPr/>
              <p:nvPr/>
            </p:nvCxnSpPr>
            <p:spPr bwMode="auto">
              <a:xfrm>
                <a:off x="4910554" y="3201831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1" name="Straight Connector 160"/>
              <p:cNvCxnSpPr/>
              <p:nvPr/>
            </p:nvCxnSpPr>
            <p:spPr bwMode="auto">
              <a:xfrm>
                <a:off x="4910554" y="4116232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" name="Straight Connector 161"/>
              <p:cNvCxnSpPr/>
              <p:nvPr/>
            </p:nvCxnSpPr>
            <p:spPr bwMode="auto">
              <a:xfrm flipH="1" flipV="1">
                <a:off x="4910554" y="3430430"/>
                <a:ext cx="2514600" cy="685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3" name="Straight Connector 162"/>
              <p:cNvCxnSpPr/>
              <p:nvPr/>
            </p:nvCxnSpPr>
            <p:spPr bwMode="auto">
              <a:xfrm flipV="1">
                <a:off x="4910554" y="3454376"/>
                <a:ext cx="2514600" cy="661855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Straight Connector 163"/>
              <p:cNvCxnSpPr/>
              <p:nvPr/>
            </p:nvCxnSpPr>
            <p:spPr bwMode="auto">
              <a:xfrm>
                <a:off x="7425154" y="4116231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 bwMode="auto">
              <a:xfrm>
                <a:off x="7425154" y="3022832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6" name="Oval 165"/>
              <p:cNvSpPr/>
              <p:nvPr/>
            </p:nvSpPr>
            <p:spPr bwMode="auto">
              <a:xfrm>
                <a:off x="7374354" y="2973231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 bwMode="auto">
              <a:xfrm>
                <a:off x="6132929" y="2973231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6135075" y="4496535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9" name="Delay 168"/>
              <p:cNvSpPr/>
              <p:nvPr/>
            </p:nvSpPr>
            <p:spPr bwMode="auto">
              <a:xfrm>
                <a:off x="3173968" y="2438400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0" name="Delay 169"/>
              <p:cNvSpPr/>
              <p:nvPr/>
            </p:nvSpPr>
            <p:spPr bwMode="auto">
              <a:xfrm>
                <a:off x="3174130" y="4318391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 bwMode="auto">
              <a:xfrm>
                <a:off x="3786746" y="278674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3789051" y="4674748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 bwMode="auto">
              <a:xfrm>
                <a:off x="3886200" y="4720931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4" name="Straight Connector 173"/>
              <p:cNvCxnSpPr/>
              <p:nvPr/>
            </p:nvCxnSpPr>
            <p:spPr bwMode="auto">
              <a:xfrm flipV="1">
                <a:off x="2895600" y="3053751"/>
                <a:ext cx="2875" cy="144205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6" name="Oval 175"/>
              <p:cNvSpPr/>
              <p:nvPr/>
            </p:nvSpPr>
            <p:spPr bwMode="auto">
              <a:xfrm>
                <a:off x="2842550" y="3680750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 bwMode="auto">
              <a:xfrm>
                <a:off x="3070440" y="488692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8" name="Straight Connector 177"/>
              <p:cNvCxnSpPr/>
              <p:nvPr/>
            </p:nvCxnSpPr>
            <p:spPr bwMode="auto">
              <a:xfrm flipV="1">
                <a:off x="1545931" y="4933750"/>
                <a:ext cx="1522119" cy="432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0" name="Straight Connector 179"/>
              <p:cNvCxnSpPr/>
              <p:nvPr/>
            </p:nvCxnSpPr>
            <p:spPr bwMode="auto">
              <a:xfrm flipH="1" flipV="1">
                <a:off x="1550984" y="2654061"/>
                <a:ext cx="3208" cy="2286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9" name="Rectangle 148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85" name="Straight Connector 184"/>
          <p:cNvCxnSpPr/>
          <p:nvPr/>
        </p:nvCxnSpPr>
        <p:spPr bwMode="auto">
          <a:xfrm flipV="1">
            <a:off x="3873635" y="32298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6" name="Straight Connector 185"/>
          <p:cNvCxnSpPr/>
          <p:nvPr/>
        </p:nvCxnSpPr>
        <p:spPr bwMode="auto">
          <a:xfrm flipV="1">
            <a:off x="3864411" y="42061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7" name="Picture 18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823" y="4488995"/>
            <a:ext cx="351694" cy="344628"/>
          </a:xfrm>
          <a:prstGeom prst="rect">
            <a:avLst/>
          </a:prstGeom>
        </p:spPr>
      </p:pic>
      <p:cxnSp>
        <p:nvCxnSpPr>
          <p:cNvPr id="188" name="Straight Connector 187"/>
          <p:cNvCxnSpPr/>
          <p:nvPr/>
        </p:nvCxnSpPr>
        <p:spPr bwMode="auto">
          <a:xfrm flipV="1">
            <a:off x="6282821" y="32186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9" name="Straight Connector 188"/>
          <p:cNvCxnSpPr/>
          <p:nvPr/>
        </p:nvCxnSpPr>
        <p:spPr bwMode="auto">
          <a:xfrm flipV="1">
            <a:off x="6273597" y="41949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0" name="Picture 18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009" y="4477808"/>
            <a:ext cx="351694" cy="344628"/>
          </a:xfrm>
          <a:prstGeom prst="rect">
            <a:avLst/>
          </a:prstGeom>
        </p:spPr>
      </p:pic>
      <p:cxnSp>
        <p:nvCxnSpPr>
          <p:cNvPr id="191" name="Straight Connector 190"/>
          <p:cNvCxnSpPr/>
          <p:nvPr/>
        </p:nvCxnSpPr>
        <p:spPr bwMode="auto">
          <a:xfrm flipV="1">
            <a:off x="8559539" y="32348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2" name="Straight Connector 191"/>
          <p:cNvCxnSpPr/>
          <p:nvPr/>
        </p:nvCxnSpPr>
        <p:spPr bwMode="auto">
          <a:xfrm flipV="1">
            <a:off x="8550315" y="42111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3" name="Straight Connector 192"/>
          <p:cNvCxnSpPr/>
          <p:nvPr/>
        </p:nvCxnSpPr>
        <p:spPr bwMode="auto">
          <a:xfrm flipV="1">
            <a:off x="4188288" y="3215083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4" name="Straight Connector 193"/>
          <p:cNvCxnSpPr/>
          <p:nvPr/>
        </p:nvCxnSpPr>
        <p:spPr bwMode="auto">
          <a:xfrm flipV="1">
            <a:off x="6597474" y="3210834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5" name="Straight Connector 194"/>
          <p:cNvCxnSpPr/>
          <p:nvPr/>
        </p:nvCxnSpPr>
        <p:spPr bwMode="auto">
          <a:xfrm flipV="1">
            <a:off x="8874192" y="3217000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6" name="Group 195"/>
          <p:cNvGrpSpPr/>
          <p:nvPr/>
        </p:nvGrpSpPr>
        <p:grpSpPr>
          <a:xfrm>
            <a:off x="4150611" y="4193137"/>
            <a:ext cx="4686965" cy="359646"/>
            <a:chOff x="4023626" y="2591208"/>
            <a:chExt cx="4686965" cy="970975"/>
          </a:xfrm>
        </p:grpSpPr>
        <p:cxnSp>
          <p:nvCxnSpPr>
            <p:cNvPr id="197" name="Straight Connector 196"/>
            <p:cNvCxnSpPr/>
            <p:nvPr/>
          </p:nvCxnSpPr>
          <p:spPr bwMode="auto">
            <a:xfrm flipH="1" flipV="1">
              <a:off x="4023626" y="259545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/>
            <p:cNvCxnSpPr/>
            <p:nvPr/>
          </p:nvCxnSpPr>
          <p:spPr bwMode="auto">
            <a:xfrm flipH="1" flipV="1">
              <a:off x="6432812" y="259120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/>
            <p:cNvCxnSpPr/>
            <p:nvPr/>
          </p:nvCxnSpPr>
          <p:spPr bwMode="auto">
            <a:xfrm flipH="1" flipV="1">
              <a:off x="8709530" y="2597374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00" name="Picture 19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727" y="4494041"/>
            <a:ext cx="351694" cy="344628"/>
          </a:xfrm>
          <a:prstGeom prst="rect">
            <a:avLst/>
          </a:prstGeom>
        </p:spPr>
      </p:pic>
      <p:cxnSp>
        <p:nvCxnSpPr>
          <p:cNvPr id="201" name="Straight Connector 200"/>
          <p:cNvCxnSpPr/>
          <p:nvPr/>
        </p:nvCxnSpPr>
        <p:spPr bwMode="auto">
          <a:xfrm flipH="1" flipV="1">
            <a:off x="4162670" y="4833623"/>
            <a:ext cx="2006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 flipH="1" flipV="1">
            <a:off x="6571856" y="4822436"/>
            <a:ext cx="2274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 flipV="1">
            <a:off x="8846998" y="4838669"/>
            <a:ext cx="1576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6" name="Triangle 205"/>
          <p:cNvSpPr/>
          <p:nvPr/>
        </p:nvSpPr>
        <p:spPr bwMode="auto">
          <a:xfrm rot="5400000">
            <a:off x="1260464" y="2584116"/>
            <a:ext cx="299393" cy="406899"/>
          </a:xfrm>
          <a:prstGeom prst="triangl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7" name="Oval 206"/>
          <p:cNvSpPr/>
          <p:nvPr/>
        </p:nvSpPr>
        <p:spPr bwMode="auto">
          <a:xfrm>
            <a:off x="1597959" y="2743200"/>
            <a:ext cx="94648" cy="8637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24768" y="2425934"/>
            <a:ext cx="119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Wordline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9693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Rectangle 207"/>
          <p:cNvSpPr/>
          <p:nvPr/>
        </p:nvSpPr>
        <p:spPr bwMode="auto">
          <a:xfrm>
            <a:off x="952143" y="2446384"/>
            <a:ext cx="773626" cy="14687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223278" y="4229178"/>
            <a:ext cx="2091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Address Decoder</a:t>
            </a:r>
          </a:p>
        </p:txBody>
      </p:sp>
      <p:cxnSp>
        <p:nvCxnSpPr>
          <p:cNvPr id="210" name="Straight Arrow Connector 209"/>
          <p:cNvCxnSpPr>
            <a:endCxn id="209" idx="0"/>
          </p:cNvCxnSpPr>
          <p:nvPr/>
        </p:nvCxnSpPr>
        <p:spPr bwMode="auto">
          <a:xfrm flipH="1">
            <a:off x="1268885" y="3915177"/>
            <a:ext cx="70073" cy="314001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from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8578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an address to read?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Because there are 2 addresses, address size is log(2)=1 bit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1052945" y="2784764"/>
            <a:ext cx="7154541" cy="813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1068438" y="2310799"/>
            <a:ext cx="12217" cy="147149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>
            <a:off x="1052945" y="3768436"/>
            <a:ext cx="7141289" cy="512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9" name="TextBox 118"/>
          <p:cNvSpPr txBox="1"/>
          <p:nvPr/>
        </p:nvSpPr>
        <p:spPr>
          <a:xfrm>
            <a:off x="3860746" y="494253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270200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8543068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86407" y="1900959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123" name="Straight Connector 122"/>
          <p:cNvCxnSpPr/>
          <p:nvPr/>
        </p:nvCxnSpPr>
        <p:spPr bwMode="auto">
          <a:xfrm flipV="1">
            <a:off x="2493462" y="42419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3516832" y="41586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5" name="Delay 124"/>
          <p:cNvSpPr/>
          <p:nvPr/>
        </p:nvSpPr>
        <p:spPr bwMode="auto">
          <a:xfrm>
            <a:off x="3639625" y="41024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26" name="Straight Connector 125"/>
          <p:cNvCxnSpPr/>
          <p:nvPr/>
        </p:nvCxnSpPr>
        <p:spPr bwMode="auto">
          <a:xfrm>
            <a:off x="3520550" y="37697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Straight Connector 126"/>
          <p:cNvCxnSpPr/>
          <p:nvPr/>
        </p:nvCxnSpPr>
        <p:spPr bwMode="auto">
          <a:xfrm>
            <a:off x="4881586" y="42329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/>
          <p:cNvCxnSpPr/>
          <p:nvPr/>
        </p:nvCxnSpPr>
        <p:spPr bwMode="auto">
          <a:xfrm>
            <a:off x="5923538" y="41528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9" name="Delay 128"/>
          <p:cNvSpPr/>
          <p:nvPr/>
        </p:nvSpPr>
        <p:spPr bwMode="auto">
          <a:xfrm>
            <a:off x="6046331" y="40967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0" name="Straight Connector 129"/>
          <p:cNvCxnSpPr/>
          <p:nvPr/>
        </p:nvCxnSpPr>
        <p:spPr bwMode="auto">
          <a:xfrm>
            <a:off x="5927256" y="37639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/>
          <p:cNvCxnSpPr/>
          <p:nvPr/>
        </p:nvCxnSpPr>
        <p:spPr bwMode="auto">
          <a:xfrm>
            <a:off x="7220549" y="42361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/>
          <p:cNvCxnSpPr/>
          <p:nvPr/>
        </p:nvCxnSpPr>
        <p:spPr bwMode="auto">
          <a:xfrm>
            <a:off x="8190666" y="41562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3" name="Delay 132"/>
          <p:cNvSpPr/>
          <p:nvPr/>
        </p:nvSpPr>
        <p:spPr bwMode="auto">
          <a:xfrm>
            <a:off x="8313459" y="41000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4" name="Straight Connector 133"/>
          <p:cNvCxnSpPr/>
          <p:nvPr/>
        </p:nvCxnSpPr>
        <p:spPr bwMode="auto">
          <a:xfrm>
            <a:off x="8194384" y="37672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/>
          <p:cNvCxnSpPr/>
          <p:nvPr/>
        </p:nvCxnSpPr>
        <p:spPr bwMode="auto">
          <a:xfrm>
            <a:off x="3128085" y="32570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Straight Connector 135"/>
          <p:cNvCxnSpPr/>
          <p:nvPr/>
        </p:nvCxnSpPr>
        <p:spPr bwMode="auto">
          <a:xfrm>
            <a:off x="3526056" y="31779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7" name="Delay 136"/>
          <p:cNvSpPr/>
          <p:nvPr/>
        </p:nvSpPr>
        <p:spPr bwMode="auto">
          <a:xfrm>
            <a:off x="3648849" y="31218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8" name="Straight Connector 137"/>
          <p:cNvCxnSpPr/>
          <p:nvPr/>
        </p:nvCxnSpPr>
        <p:spPr bwMode="auto">
          <a:xfrm>
            <a:off x="3529774" y="27890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9" name="Straight Connector 138"/>
          <p:cNvCxnSpPr/>
          <p:nvPr/>
        </p:nvCxnSpPr>
        <p:spPr bwMode="auto">
          <a:xfrm>
            <a:off x="4890810" y="32523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/>
          <p:cNvCxnSpPr/>
          <p:nvPr/>
        </p:nvCxnSpPr>
        <p:spPr bwMode="auto">
          <a:xfrm>
            <a:off x="5932762" y="31722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1" name="Delay 140"/>
          <p:cNvSpPr/>
          <p:nvPr/>
        </p:nvSpPr>
        <p:spPr bwMode="auto">
          <a:xfrm>
            <a:off x="6055555" y="31160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2" name="Straight Connector 141"/>
          <p:cNvCxnSpPr/>
          <p:nvPr/>
        </p:nvCxnSpPr>
        <p:spPr bwMode="auto">
          <a:xfrm>
            <a:off x="5936480" y="27832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3" name="Straight Connector 142"/>
          <p:cNvCxnSpPr/>
          <p:nvPr/>
        </p:nvCxnSpPr>
        <p:spPr bwMode="auto">
          <a:xfrm>
            <a:off x="7229773" y="32555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Connector 143"/>
          <p:cNvCxnSpPr/>
          <p:nvPr/>
        </p:nvCxnSpPr>
        <p:spPr bwMode="auto">
          <a:xfrm>
            <a:off x="8199890" y="31755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5" name="Delay 144"/>
          <p:cNvSpPr/>
          <p:nvPr/>
        </p:nvSpPr>
        <p:spPr bwMode="auto">
          <a:xfrm>
            <a:off x="8322683" y="31193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6" name="Straight Connector 145"/>
          <p:cNvCxnSpPr/>
          <p:nvPr/>
        </p:nvCxnSpPr>
        <p:spPr bwMode="auto">
          <a:xfrm>
            <a:off x="8203608" y="27866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7" name="Group 146"/>
          <p:cNvGrpSpPr/>
          <p:nvPr/>
        </p:nvGrpSpPr>
        <p:grpSpPr>
          <a:xfrm>
            <a:off x="2429020" y="4108047"/>
            <a:ext cx="1001274" cy="413645"/>
            <a:chOff x="1736388" y="2756071"/>
            <a:chExt cx="1195699" cy="615296"/>
          </a:xfrm>
        </p:grpSpPr>
        <p:grpSp>
          <p:nvGrpSpPr>
            <p:cNvPr id="150" name="Group 149"/>
            <p:cNvGrpSpPr/>
            <p:nvPr/>
          </p:nvGrpSpPr>
          <p:grpSpPr>
            <a:xfrm>
              <a:off x="1811462" y="2861744"/>
              <a:ext cx="982500" cy="419338"/>
              <a:chOff x="1545931" y="2438400"/>
              <a:chExt cx="5927877" cy="2685534"/>
            </a:xfrm>
          </p:grpSpPr>
          <p:cxnSp>
            <p:nvCxnSpPr>
              <p:cNvPr id="152" name="Straight Connector 151"/>
              <p:cNvCxnSpPr/>
              <p:nvPr/>
            </p:nvCxnSpPr>
            <p:spPr bwMode="auto">
              <a:xfrm>
                <a:off x="2895600" y="4496535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" name="Straight Connector 152"/>
              <p:cNvCxnSpPr/>
              <p:nvPr/>
            </p:nvCxnSpPr>
            <p:spPr bwMode="auto">
              <a:xfrm>
                <a:off x="2895600" y="3048000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>
                <a:off x="3880022" y="2833816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5" name="Straight Connector 154"/>
              <p:cNvCxnSpPr/>
              <p:nvPr/>
            </p:nvCxnSpPr>
            <p:spPr bwMode="auto">
              <a:xfrm flipV="1">
                <a:off x="6129755" y="4537806"/>
                <a:ext cx="1292238" cy="5146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6" name="Delay 155"/>
              <p:cNvSpPr/>
              <p:nvPr/>
            </p:nvSpPr>
            <p:spPr bwMode="auto">
              <a:xfrm>
                <a:off x="5520152" y="2624887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57" name="Delay 156"/>
              <p:cNvSpPr/>
              <p:nvPr/>
            </p:nvSpPr>
            <p:spPr bwMode="auto">
              <a:xfrm>
                <a:off x="5520154" y="4140178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58" name="Straight Connector 157"/>
              <p:cNvCxnSpPr/>
              <p:nvPr/>
            </p:nvCxnSpPr>
            <p:spPr bwMode="auto">
              <a:xfrm>
                <a:off x="4910554" y="4344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9" name="Straight Connector 158"/>
              <p:cNvCxnSpPr/>
              <p:nvPr/>
            </p:nvCxnSpPr>
            <p:spPr bwMode="auto">
              <a:xfrm>
                <a:off x="4910554" y="3201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0" name="Straight Connector 159"/>
              <p:cNvCxnSpPr/>
              <p:nvPr/>
            </p:nvCxnSpPr>
            <p:spPr bwMode="auto">
              <a:xfrm>
                <a:off x="4910554" y="3201831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1" name="Straight Connector 160"/>
              <p:cNvCxnSpPr/>
              <p:nvPr/>
            </p:nvCxnSpPr>
            <p:spPr bwMode="auto">
              <a:xfrm>
                <a:off x="4910554" y="4116232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" name="Straight Connector 161"/>
              <p:cNvCxnSpPr/>
              <p:nvPr/>
            </p:nvCxnSpPr>
            <p:spPr bwMode="auto">
              <a:xfrm flipH="1" flipV="1">
                <a:off x="4910554" y="3430430"/>
                <a:ext cx="2514600" cy="685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3" name="Straight Connector 162"/>
              <p:cNvCxnSpPr/>
              <p:nvPr/>
            </p:nvCxnSpPr>
            <p:spPr bwMode="auto">
              <a:xfrm flipV="1">
                <a:off x="4910554" y="3454376"/>
                <a:ext cx="2514600" cy="661855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Straight Connector 163"/>
              <p:cNvCxnSpPr/>
              <p:nvPr/>
            </p:nvCxnSpPr>
            <p:spPr bwMode="auto">
              <a:xfrm>
                <a:off x="7425154" y="4116231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 bwMode="auto">
              <a:xfrm>
                <a:off x="7425154" y="3022832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6" name="Oval 165"/>
              <p:cNvSpPr/>
              <p:nvPr/>
            </p:nvSpPr>
            <p:spPr bwMode="auto">
              <a:xfrm>
                <a:off x="7374354" y="2973231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 bwMode="auto">
              <a:xfrm>
                <a:off x="6132929" y="2973231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6135075" y="4496535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9" name="Delay 168"/>
              <p:cNvSpPr/>
              <p:nvPr/>
            </p:nvSpPr>
            <p:spPr bwMode="auto">
              <a:xfrm>
                <a:off x="3173968" y="2438400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0" name="Delay 169"/>
              <p:cNvSpPr/>
              <p:nvPr/>
            </p:nvSpPr>
            <p:spPr bwMode="auto">
              <a:xfrm>
                <a:off x="3174130" y="4318391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 bwMode="auto">
              <a:xfrm>
                <a:off x="3786746" y="278674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3789051" y="4674748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 bwMode="auto">
              <a:xfrm>
                <a:off x="3886200" y="4720931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4" name="Straight Connector 173"/>
              <p:cNvCxnSpPr/>
              <p:nvPr/>
            </p:nvCxnSpPr>
            <p:spPr bwMode="auto">
              <a:xfrm flipV="1">
                <a:off x="2895600" y="3053751"/>
                <a:ext cx="2875" cy="144205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6" name="Oval 175"/>
              <p:cNvSpPr/>
              <p:nvPr/>
            </p:nvSpPr>
            <p:spPr bwMode="auto">
              <a:xfrm>
                <a:off x="2842550" y="3680750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 bwMode="auto">
              <a:xfrm>
                <a:off x="3070440" y="488692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8" name="Straight Connector 177"/>
              <p:cNvCxnSpPr/>
              <p:nvPr/>
            </p:nvCxnSpPr>
            <p:spPr bwMode="auto">
              <a:xfrm flipV="1">
                <a:off x="1545931" y="4933750"/>
                <a:ext cx="1522119" cy="432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0" name="Straight Connector 179"/>
              <p:cNvCxnSpPr/>
              <p:nvPr/>
            </p:nvCxnSpPr>
            <p:spPr bwMode="auto">
              <a:xfrm flipH="1" flipV="1">
                <a:off x="1550984" y="2654061"/>
                <a:ext cx="3208" cy="2286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9" name="Rectangle 148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85" name="Straight Connector 184"/>
          <p:cNvCxnSpPr/>
          <p:nvPr/>
        </p:nvCxnSpPr>
        <p:spPr bwMode="auto">
          <a:xfrm flipV="1">
            <a:off x="3873635" y="32298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6" name="Straight Connector 185"/>
          <p:cNvCxnSpPr/>
          <p:nvPr/>
        </p:nvCxnSpPr>
        <p:spPr bwMode="auto">
          <a:xfrm flipV="1">
            <a:off x="3864411" y="42061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7" name="Picture 18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823" y="4488995"/>
            <a:ext cx="351694" cy="344628"/>
          </a:xfrm>
          <a:prstGeom prst="rect">
            <a:avLst/>
          </a:prstGeom>
        </p:spPr>
      </p:pic>
      <p:cxnSp>
        <p:nvCxnSpPr>
          <p:cNvPr id="188" name="Straight Connector 187"/>
          <p:cNvCxnSpPr/>
          <p:nvPr/>
        </p:nvCxnSpPr>
        <p:spPr bwMode="auto">
          <a:xfrm flipV="1">
            <a:off x="6282821" y="32186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9" name="Straight Connector 188"/>
          <p:cNvCxnSpPr/>
          <p:nvPr/>
        </p:nvCxnSpPr>
        <p:spPr bwMode="auto">
          <a:xfrm flipV="1">
            <a:off x="6273597" y="41949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0" name="Picture 18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009" y="4477808"/>
            <a:ext cx="351694" cy="344628"/>
          </a:xfrm>
          <a:prstGeom prst="rect">
            <a:avLst/>
          </a:prstGeom>
        </p:spPr>
      </p:pic>
      <p:cxnSp>
        <p:nvCxnSpPr>
          <p:cNvPr id="191" name="Straight Connector 190"/>
          <p:cNvCxnSpPr/>
          <p:nvPr/>
        </p:nvCxnSpPr>
        <p:spPr bwMode="auto">
          <a:xfrm flipV="1">
            <a:off x="8559539" y="32348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2" name="Straight Connector 191"/>
          <p:cNvCxnSpPr/>
          <p:nvPr/>
        </p:nvCxnSpPr>
        <p:spPr bwMode="auto">
          <a:xfrm flipV="1">
            <a:off x="8550315" y="42111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3" name="Straight Connector 192"/>
          <p:cNvCxnSpPr/>
          <p:nvPr/>
        </p:nvCxnSpPr>
        <p:spPr bwMode="auto">
          <a:xfrm flipV="1">
            <a:off x="4188288" y="3215083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4" name="Straight Connector 193"/>
          <p:cNvCxnSpPr/>
          <p:nvPr/>
        </p:nvCxnSpPr>
        <p:spPr bwMode="auto">
          <a:xfrm flipV="1">
            <a:off x="6597474" y="3210834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5" name="Straight Connector 194"/>
          <p:cNvCxnSpPr/>
          <p:nvPr/>
        </p:nvCxnSpPr>
        <p:spPr bwMode="auto">
          <a:xfrm flipV="1">
            <a:off x="8874192" y="3217000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6" name="Group 195"/>
          <p:cNvGrpSpPr/>
          <p:nvPr/>
        </p:nvGrpSpPr>
        <p:grpSpPr>
          <a:xfrm>
            <a:off x="4150611" y="4193137"/>
            <a:ext cx="4686965" cy="359646"/>
            <a:chOff x="4023626" y="2591208"/>
            <a:chExt cx="4686965" cy="970975"/>
          </a:xfrm>
        </p:grpSpPr>
        <p:cxnSp>
          <p:nvCxnSpPr>
            <p:cNvPr id="197" name="Straight Connector 196"/>
            <p:cNvCxnSpPr/>
            <p:nvPr/>
          </p:nvCxnSpPr>
          <p:spPr bwMode="auto">
            <a:xfrm flipH="1" flipV="1">
              <a:off x="4023626" y="259545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/>
            <p:cNvCxnSpPr/>
            <p:nvPr/>
          </p:nvCxnSpPr>
          <p:spPr bwMode="auto">
            <a:xfrm flipH="1" flipV="1">
              <a:off x="6432812" y="259120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/>
            <p:cNvCxnSpPr/>
            <p:nvPr/>
          </p:nvCxnSpPr>
          <p:spPr bwMode="auto">
            <a:xfrm flipH="1" flipV="1">
              <a:off x="8709530" y="2597374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00" name="Picture 19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727" y="4494041"/>
            <a:ext cx="351694" cy="344628"/>
          </a:xfrm>
          <a:prstGeom prst="rect">
            <a:avLst/>
          </a:prstGeom>
        </p:spPr>
      </p:pic>
      <p:cxnSp>
        <p:nvCxnSpPr>
          <p:cNvPr id="201" name="Straight Connector 200"/>
          <p:cNvCxnSpPr/>
          <p:nvPr/>
        </p:nvCxnSpPr>
        <p:spPr bwMode="auto">
          <a:xfrm flipH="1" flipV="1">
            <a:off x="4162670" y="4833623"/>
            <a:ext cx="2006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 flipH="1" flipV="1">
            <a:off x="6571856" y="4822436"/>
            <a:ext cx="2274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 flipV="1">
            <a:off x="8846998" y="4838669"/>
            <a:ext cx="1576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6" name="Triangle 205"/>
          <p:cNvSpPr/>
          <p:nvPr/>
        </p:nvSpPr>
        <p:spPr bwMode="auto">
          <a:xfrm rot="5400000">
            <a:off x="1260464" y="2584116"/>
            <a:ext cx="299393" cy="406899"/>
          </a:xfrm>
          <a:prstGeom prst="triangl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7" name="Oval 206"/>
          <p:cNvSpPr/>
          <p:nvPr/>
        </p:nvSpPr>
        <p:spPr bwMode="auto">
          <a:xfrm>
            <a:off x="1597959" y="2743200"/>
            <a:ext cx="94648" cy="8637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124768" y="2425934"/>
            <a:ext cx="119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Wordline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640846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94"/>
          <p:cNvSpPr/>
          <p:nvPr/>
        </p:nvSpPr>
        <p:spPr bwMode="auto">
          <a:xfrm>
            <a:off x="3500661" y="2975479"/>
            <a:ext cx="903914" cy="1905614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8" name="Rectangle 207"/>
          <p:cNvSpPr/>
          <p:nvPr/>
        </p:nvSpPr>
        <p:spPr bwMode="auto">
          <a:xfrm>
            <a:off x="952143" y="2446384"/>
            <a:ext cx="773626" cy="14687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223278" y="4229178"/>
            <a:ext cx="2091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Address Decoder</a:t>
            </a:r>
          </a:p>
        </p:txBody>
      </p:sp>
      <p:cxnSp>
        <p:nvCxnSpPr>
          <p:cNvPr id="210" name="Straight Arrow Connector 209"/>
          <p:cNvCxnSpPr>
            <a:endCxn id="209" idx="0"/>
          </p:cNvCxnSpPr>
          <p:nvPr/>
        </p:nvCxnSpPr>
        <p:spPr bwMode="auto">
          <a:xfrm flipH="1">
            <a:off x="1268885" y="3915177"/>
            <a:ext cx="70073" cy="314001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from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8578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an address to read?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Because there are 2 addresses, address size is log(2)=1 bit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1052945" y="2784764"/>
            <a:ext cx="7154541" cy="813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1068438" y="2310799"/>
            <a:ext cx="12217" cy="147149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>
            <a:off x="1052945" y="3768436"/>
            <a:ext cx="7141289" cy="512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9" name="TextBox 118"/>
          <p:cNvSpPr txBox="1"/>
          <p:nvPr/>
        </p:nvSpPr>
        <p:spPr>
          <a:xfrm>
            <a:off x="3860746" y="494253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270200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8543068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86407" y="1900959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123" name="Straight Connector 122"/>
          <p:cNvCxnSpPr/>
          <p:nvPr/>
        </p:nvCxnSpPr>
        <p:spPr bwMode="auto">
          <a:xfrm flipV="1">
            <a:off x="2493462" y="42419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3516832" y="41586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5" name="Delay 124"/>
          <p:cNvSpPr/>
          <p:nvPr/>
        </p:nvSpPr>
        <p:spPr bwMode="auto">
          <a:xfrm>
            <a:off x="3639625" y="41024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26" name="Straight Connector 125"/>
          <p:cNvCxnSpPr/>
          <p:nvPr/>
        </p:nvCxnSpPr>
        <p:spPr bwMode="auto">
          <a:xfrm>
            <a:off x="3520550" y="37697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Straight Connector 126"/>
          <p:cNvCxnSpPr/>
          <p:nvPr/>
        </p:nvCxnSpPr>
        <p:spPr bwMode="auto">
          <a:xfrm>
            <a:off x="4881586" y="42329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/>
          <p:cNvCxnSpPr/>
          <p:nvPr/>
        </p:nvCxnSpPr>
        <p:spPr bwMode="auto">
          <a:xfrm>
            <a:off x="5923538" y="41528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9" name="Delay 128"/>
          <p:cNvSpPr/>
          <p:nvPr/>
        </p:nvSpPr>
        <p:spPr bwMode="auto">
          <a:xfrm>
            <a:off x="6046331" y="40967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0" name="Straight Connector 129"/>
          <p:cNvCxnSpPr/>
          <p:nvPr/>
        </p:nvCxnSpPr>
        <p:spPr bwMode="auto">
          <a:xfrm>
            <a:off x="5927256" y="37639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/>
          <p:cNvCxnSpPr/>
          <p:nvPr/>
        </p:nvCxnSpPr>
        <p:spPr bwMode="auto">
          <a:xfrm>
            <a:off x="7220549" y="42361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/>
          <p:cNvCxnSpPr/>
          <p:nvPr/>
        </p:nvCxnSpPr>
        <p:spPr bwMode="auto">
          <a:xfrm>
            <a:off x="8190666" y="41562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3" name="Delay 132"/>
          <p:cNvSpPr/>
          <p:nvPr/>
        </p:nvSpPr>
        <p:spPr bwMode="auto">
          <a:xfrm>
            <a:off x="8313459" y="41000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4" name="Straight Connector 133"/>
          <p:cNvCxnSpPr/>
          <p:nvPr/>
        </p:nvCxnSpPr>
        <p:spPr bwMode="auto">
          <a:xfrm>
            <a:off x="8194384" y="37672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/>
          <p:cNvCxnSpPr/>
          <p:nvPr/>
        </p:nvCxnSpPr>
        <p:spPr bwMode="auto">
          <a:xfrm>
            <a:off x="3128085" y="32570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Straight Connector 135"/>
          <p:cNvCxnSpPr/>
          <p:nvPr/>
        </p:nvCxnSpPr>
        <p:spPr bwMode="auto">
          <a:xfrm>
            <a:off x="3526056" y="31779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7" name="Delay 136"/>
          <p:cNvSpPr/>
          <p:nvPr/>
        </p:nvSpPr>
        <p:spPr bwMode="auto">
          <a:xfrm>
            <a:off x="3648849" y="31218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8" name="Straight Connector 137"/>
          <p:cNvCxnSpPr/>
          <p:nvPr/>
        </p:nvCxnSpPr>
        <p:spPr bwMode="auto">
          <a:xfrm>
            <a:off x="3529774" y="27890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9" name="Straight Connector 138"/>
          <p:cNvCxnSpPr/>
          <p:nvPr/>
        </p:nvCxnSpPr>
        <p:spPr bwMode="auto">
          <a:xfrm>
            <a:off x="4890810" y="32523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/>
          <p:cNvCxnSpPr/>
          <p:nvPr/>
        </p:nvCxnSpPr>
        <p:spPr bwMode="auto">
          <a:xfrm>
            <a:off x="5932762" y="31722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1" name="Delay 140"/>
          <p:cNvSpPr/>
          <p:nvPr/>
        </p:nvSpPr>
        <p:spPr bwMode="auto">
          <a:xfrm>
            <a:off x="6055555" y="31160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2" name="Straight Connector 141"/>
          <p:cNvCxnSpPr/>
          <p:nvPr/>
        </p:nvCxnSpPr>
        <p:spPr bwMode="auto">
          <a:xfrm>
            <a:off x="5936480" y="27832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3" name="Straight Connector 142"/>
          <p:cNvCxnSpPr/>
          <p:nvPr/>
        </p:nvCxnSpPr>
        <p:spPr bwMode="auto">
          <a:xfrm>
            <a:off x="7229773" y="32555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Connector 143"/>
          <p:cNvCxnSpPr/>
          <p:nvPr/>
        </p:nvCxnSpPr>
        <p:spPr bwMode="auto">
          <a:xfrm>
            <a:off x="8199890" y="31755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5" name="Delay 144"/>
          <p:cNvSpPr/>
          <p:nvPr/>
        </p:nvSpPr>
        <p:spPr bwMode="auto">
          <a:xfrm>
            <a:off x="8322683" y="31193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6" name="Straight Connector 145"/>
          <p:cNvCxnSpPr/>
          <p:nvPr/>
        </p:nvCxnSpPr>
        <p:spPr bwMode="auto">
          <a:xfrm>
            <a:off x="8203608" y="27866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7" name="Group 146"/>
          <p:cNvGrpSpPr/>
          <p:nvPr/>
        </p:nvGrpSpPr>
        <p:grpSpPr>
          <a:xfrm>
            <a:off x="2429020" y="4108047"/>
            <a:ext cx="1001274" cy="413645"/>
            <a:chOff x="1736388" y="2756071"/>
            <a:chExt cx="1195699" cy="615296"/>
          </a:xfrm>
        </p:grpSpPr>
        <p:grpSp>
          <p:nvGrpSpPr>
            <p:cNvPr id="150" name="Group 149"/>
            <p:cNvGrpSpPr/>
            <p:nvPr/>
          </p:nvGrpSpPr>
          <p:grpSpPr>
            <a:xfrm>
              <a:off x="1811462" y="2861744"/>
              <a:ext cx="982500" cy="419338"/>
              <a:chOff x="1545931" y="2438400"/>
              <a:chExt cx="5927877" cy="2685534"/>
            </a:xfrm>
          </p:grpSpPr>
          <p:cxnSp>
            <p:nvCxnSpPr>
              <p:cNvPr id="152" name="Straight Connector 151"/>
              <p:cNvCxnSpPr/>
              <p:nvPr/>
            </p:nvCxnSpPr>
            <p:spPr bwMode="auto">
              <a:xfrm>
                <a:off x="2895600" y="4496535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" name="Straight Connector 152"/>
              <p:cNvCxnSpPr/>
              <p:nvPr/>
            </p:nvCxnSpPr>
            <p:spPr bwMode="auto">
              <a:xfrm>
                <a:off x="2895600" y="3048000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>
                <a:off x="3880022" y="2833816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5" name="Straight Connector 154"/>
              <p:cNvCxnSpPr/>
              <p:nvPr/>
            </p:nvCxnSpPr>
            <p:spPr bwMode="auto">
              <a:xfrm flipV="1">
                <a:off x="6129755" y="4537806"/>
                <a:ext cx="1292238" cy="5146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6" name="Delay 155"/>
              <p:cNvSpPr/>
              <p:nvPr/>
            </p:nvSpPr>
            <p:spPr bwMode="auto">
              <a:xfrm>
                <a:off x="5520152" y="2624887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57" name="Delay 156"/>
              <p:cNvSpPr/>
              <p:nvPr/>
            </p:nvSpPr>
            <p:spPr bwMode="auto">
              <a:xfrm>
                <a:off x="5520154" y="4140178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58" name="Straight Connector 157"/>
              <p:cNvCxnSpPr/>
              <p:nvPr/>
            </p:nvCxnSpPr>
            <p:spPr bwMode="auto">
              <a:xfrm>
                <a:off x="4910554" y="4344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9" name="Straight Connector 158"/>
              <p:cNvCxnSpPr/>
              <p:nvPr/>
            </p:nvCxnSpPr>
            <p:spPr bwMode="auto">
              <a:xfrm>
                <a:off x="4910554" y="3201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0" name="Straight Connector 159"/>
              <p:cNvCxnSpPr/>
              <p:nvPr/>
            </p:nvCxnSpPr>
            <p:spPr bwMode="auto">
              <a:xfrm>
                <a:off x="4910554" y="3201831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1" name="Straight Connector 160"/>
              <p:cNvCxnSpPr/>
              <p:nvPr/>
            </p:nvCxnSpPr>
            <p:spPr bwMode="auto">
              <a:xfrm>
                <a:off x="4910554" y="4116232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" name="Straight Connector 161"/>
              <p:cNvCxnSpPr/>
              <p:nvPr/>
            </p:nvCxnSpPr>
            <p:spPr bwMode="auto">
              <a:xfrm flipH="1" flipV="1">
                <a:off x="4910554" y="3430430"/>
                <a:ext cx="2514600" cy="685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3" name="Straight Connector 162"/>
              <p:cNvCxnSpPr/>
              <p:nvPr/>
            </p:nvCxnSpPr>
            <p:spPr bwMode="auto">
              <a:xfrm flipV="1">
                <a:off x="4910554" y="3454376"/>
                <a:ext cx="2514600" cy="661855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Straight Connector 163"/>
              <p:cNvCxnSpPr/>
              <p:nvPr/>
            </p:nvCxnSpPr>
            <p:spPr bwMode="auto">
              <a:xfrm>
                <a:off x="7425154" y="4116231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 bwMode="auto">
              <a:xfrm>
                <a:off x="7425154" y="3022832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6" name="Oval 165"/>
              <p:cNvSpPr/>
              <p:nvPr/>
            </p:nvSpPr>
            <p:spPr bwMode="auto">
              <a:xfrm>
                <a:off x="7374354" y="2973231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 bwMode="auto">
              <a:xfrm>
                <a:off x="6132929" y="2973231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6135075" y="4496535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9" name="Delay 168"/>
              <p:cNvSpPr/>
              <p:nvPr/>
            </p:nvSpPr>
            <p:spPr bwMode="auto">
              <a:xfrm>
                <a:off x="3173968" y="2438400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0" name="Delay 169"/>
              <p:cNvSpPr/>
              <p:nvPr/>
            </p:nvSpPr>
            <p:spPr bwMode="auto">
              <a:xfrm>
                <a:off x="3174130" y="4318391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 bwMode="auto">
              <a:xfrm>
                <a:off x="3786746" y="278674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3789051" y="4674748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 bwMode="auto">
              <a:xfrm>
                <a:off x="3886200" y="4720931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4" name="Straight Connector 173"/>
              <p:cNvCxnSpPr/>
              <p:nvPr/>
            </p:nvCxnSpPr>
            <p:spPr bwMode="auto">
              <a:xfrm flipV="1">
                <a:off x="2895600" y="3053751"/>
                <a:ext cx="2875" cy="144205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6" name="Oval 175"/>
              <p:cNvSpPr/>
              <p:nvPr/>
            </p:nvSpPr>
            <p:spPr bwMode="auto">
              <a:xfrm>
                <a:off x="2842550" y="3680750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 bwMode="auto">
              <a:xfrm>
                <a:off x="3070440" y="488692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8" name="Straight Connector 177"/>
              <p:cNvCxnSpPr/>
              <p:nvPr/>
            </p:nvCxnSpPr>
            <p:spPr bwMode="auto">
              <a:xfrm flipV="1">
                <a:off x="1545931" y="4933750"/>
                <a:ext cx="1522119" cy="432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0" name="Straight Connector 179"/>
              <p:cNvCxnSpPr/>
              <p:nvPr/>
            </p:nvCxnSpPr>
            <p:spPr bwMode="auto">
              <a:xfrm flipH="1" flipV="1">
                <a:off x="1550984" y="2654061"/>
                <a:ext cx="3208" cy="2286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9" name="Rectangle 148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85" name="Straight Connector 184"/>
          <p:cNvCxnSpPr/>
          <p:nvPr/>
        </p:nvCxnSpPr>
        <p:spPr bwMode="auto">
          <a:xfrm flipV="1">
            <a:off x="3873635" y="32298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6" name="Straight Connector 185"/>
          <p:cNvCxnSpPr/>
          <p:nvPr/>
        </p:nvCxnSpPr>
        <p:spPr bwMode="auto">
          <a:xfrm flipV="1">
            <a:off x="3864411" y="42061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7" name="Picture 18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823" y="4488995"/>
            <a:ext cx="351694" cy="344628"/>
          </a:xfrm>
          <a:prstGeom prst="rect">
            <a:avLst/>
          </a:prstGeom>
        </p:spPr>
      </p:pic>
      <p:cxnSp>
        <p:nvCxnSpPr>
          <p:cNvPr id="188" name="Straight Connector 187"/>
          <p:cNvCxnSpPr/>
          <p:nvPr/>
        </p:nvCxnSpPr>
        <p:spPr bwMode="auto">
          <a:xfrm flipV="1">
            <a:off x="6282821" y="32186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9" name="Straight Connector 188"/>
          <p:cNvCxnSpPr/>
          <p:nvPr/>
        </p:nvCxnSpPr>
        <p:spPr bwMode="auto">
          <a:xfrm flipV="1">
            <a:off x="6273597" y="41949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0" name="Picture 18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009" y="4477808"/>
            <a:ext cx="351694" cy="344628"/>
          </a:xfrm>
          <a:prstGeom prst="rect">
            <a:avLst/>
          </a:prstGeom>
        </p:spPr>
      </p:pic>
      <p:cxnSp>
        <p:nvCxnSpPr>
          <p:cNvPr id="191" name="Straight Connector 190"/>
          <p:cNvCxnSpPr/>
          <p:nvPr/>
        </p:nvCxnSpPr>
        <p:spPr bwMode="auto">
          <a:xfrm flipV="1">
            <a:off x="8559539" y="32348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2" name="Straight Connector 191"/>
          <p:cNvCxnSpPr/>
          <p:nvPr/>
        </p:nvCxnSpPr>
        <p:spPr bwMode="auto">
          <a:xfrm flipV="1">
            <a:off x="8550315" y="42111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3" name="Straight Connector 192"/>
          <p:cNvCxnSpPr/>
          <p:nvPr/>
        </p:nvCxnSpPr>
        <p:spPr bwMode="auto">
          <a:xfrm flipV="1">
            <a:off x="4188288" y="3215083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4" name="Straight Connector 193"/>
          <p:cNvCxnSpPr/>
          <p:nvPr/>
        </p:nvCxnSpPr>
        <p:spPr bwMode="auto">
          <a:xfrm flipV="1">
            <a:off x="6597474" y="3210834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5" name="Straight Connector 194"/>
          <p:cNvCxnSpPr/>
          <p:nvPr/>
        </p:nvCxnSpPr>
        <p:spPr bwMode="auto">
          <a:xfrm flipV="1">
            <a:off x="8874192" y="3217000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6" name="Group 195"/>
          <p:cNvGrpSpPr/>
          <p:nvPr/>
        </p:nvGrpSpPr>
        <p:grpSpPr>
          <a:xfrm>
            <a:off x="4150611" y="4193137"/>
            <a:ext cx="4686965" cy="359646"/>
            <a:chOff x="4023626" y="2591208"/>
            <a:chExt cx="4686965" cy="970975"/>
          </a:xfrm>
        </p:grpSpPr>
        <p:cxnSp>
          <p:nvCxnSpPr>
            <p:cNvPr id="197" name="Straight Connector 196"/>
            <p:cNvCxnSpPr/>
            <p:nvPr/>
          </p:nvCxnSpPr>
          <p:spPr bwMode="auto">
            <a:xfrm flipH="1" flipV="1">
              <a:off x="4023626" y="259545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/>
            <p:cNvCxnSpPr/>
            <p:nvPr/>
          </p:nvCxnSpPr>
          <p:spPr bwMode="auto">
            <a:xfrm flipH="1" flipV="1">
              <a:off x="6432812" y="259120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/>
            <p:cNvCxnSpPr/>
            <p:nvPr/>
          </p:nvCxnSpPr>
          <p:spPr bwMode="auto">
            <a:xfrm flipH="1" flipV="1">
              <a:off x="8709530" y="2597374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00" name="Picture 19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727" y="4494041"/>
            <a:ext cx="351694" cy="344628"/>
          </a:xfrm>
          <a:prstGeom prst="rect">
            <a:avLst/>
          </a:prstGeom>
        </p:spPr>
      </p:pic>
      <p:cxnSp>
        <p:nvCxnSpPr>
          <p:cNvPr id="201" name="Straight Connector 200"/>
          <p:cNvCxnSpPr/>
          <p:nvPr/>
        </p:nvCxnSpPr>
        <p:spPr bwMode="auto">
          <a:xfrm flipH="1" flipV="1">
            <a:off x="4162670" y="4833623"/>
            <a:ext cx="2006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 flipH="1" flipV="1">
            <a:off x="6571856" y="4822436"/>
            <a:ext cx="2274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 flipV="1">
            <a:off x="8846998" y="4838669"/>
            <a:ext cx="1576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6" name="Triangle 205"/>
          <p:cNvSpPr/>
          <p:nvPr/>
        </p:nvSpPr>
        <p:spPr bwMode="auto">
          <a:xfrm rot="5400000">
            <a:off x="1260464" y="2584116"/>
            <a:ext cx="299393" cy="406899"/>
          </a:xfrm>
          <a:prstGeom prst="triangl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7" name="Oval 206"/>
          <p:cNvSpPr/>
          <p:nvPr/>
        </p:nvSpPr>
        <p:spPr bwMode="auto">
          <a:xfrm>
            <a:off x="1597959" y="2743200"/>
            <a:ext cx="94648" cy="8637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96" name="Straight Arrow Connector 95"/>
          <p:cNvCxnSpPr>
            <a:stCxn id="95" idx="2"/>
            <a:endCxn id="99" idx="0"/>
          </p:cNvCxnSpPr>
          <p:nvPr/>
        </p:nvCxnSpPr>
        <p:spPr bwMode="auto">
          <a:xfrm flipH="1">
            <a:off x="3378675" y="4881093"/>
            <a:ext cx="573943" cy="599687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2657259" y="5480780"/>
            <a:ext cx="1442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Multiplexer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4124768" y="2425934"/>
            <a:ext cx="119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Wordline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839366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to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7289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an address and write to it?</a:t>
            </a:r>
          </a:p>
        </p:txBody>
      </p:sp>
      <p:grpSp>
        <p:nvGrpSpPr>
          <p:cNvPr id="147" name="Group 146"/>
          <p:cNvGrpSpPr/>
          <p:nvPr/>
        </p:nvGrpSpPr>
        <p:grpSpPr>
          <a:xfrm>
            <a:off x="2429020" y="4108047"/>
            <a:ext cx="1001274" cy="413645"/>
            <a:chOff x="1736388" y="2756071"/>
            <a:chExt cx="1195699" cy="615296"/>
          </a:xfrm>
        </p:grpSpPr>
        <p:grpSp>
          <p:nvGrpSpPr>
            <p:cNvPr id="150" name="Group 149"/>
            <p:cNvGrpSpPr/>
            <p:nvPr/>
          </p:nvGrpSpPr>
          <p:grpSpPr>
            <a:xfrm>
              <a:off x="1811462" y="2861744"/>
              <a:ext cx="982500" cy="419338"/>
              <a:chOff x="1545931" y="2438400"/>
              <a:chExt cx="5927877" cy="2685534"/>
            </a:xfrm>
          </p:grpSpPr>
          <p:cxnSp>
            <p:nvCxnSpPr>
              <p:cNvPr id="152" name="Straight Connector 151"/>
              <p:cNvCxnSpPr/>
              <p:nvPr/>
            </p:nvCxnSpPr>
            <p:spPr bwMode="auto">
              <a:xfrm>
                <a:off x="2895600" y="4496535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" name="Straight Connector 152"/>
              <p:cNvCxnSpPr/>
              <p:nvPr/>
            </p:nvCxnSpPr>
            <p:spPr bwMode="auto">
              <a:xfrm>
                <a:off x="2895600" y="3048000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>
                <a:off x="3880022" y="2833816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5" name="Straight Connector 154"/>
              <p:cNvCxnSpPr/>
              <p:nvPr/>
            </p:nvCxnSpPr>
            <p:spPr bwMode="auto">
              <a:xfrm flipV="1">
                <a:off x="6129755" y="4537806"/>
                <a:ext cx="1292238" cy="5146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6" name="Delay 155"/>
              <p:cNvSpPr/>
              <p:nvPr/>
            </p:nvSpPr>
            <p:spPr bwMode="auto">
              <a:xfrm>
                <a:off x="5520152" y="2624887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57" name="Delay 156"/>
              <p:cNvSpPr/>
              <p:nvPr/>
            </p:nvSpPr>
            <p:spPr bwMode="auto">
              <a:xfrm>
                <a:off x="5520154" y="4140178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58" name="Straight Connector 157"/>
              <p:cNvCxnSpPr/>
              <p:nvPr/>
            </p:nvCxnSpPr>
            <p:spPr bwMode="auto">
              <a:xfrm>
                <a:off x="4910554" y="4344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9" name="Straight Connector 158"/>
              <p:cNvCxnSpPr/>
              <p:nvPr/>
            </p:nvCxnSpPr>
            <p:spPr bwMode="auto">
              <a:xfrm>
                <a:off x="4910554" y="3201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0" name="Straight Connector 159"/>
              <p:cNvCxnSpPr/>
              <p:nvPr/>
            </p:nvCxnSpPr>
            <p:spPr bwMode="auto">
              <a:xfrm>
                <a:off x="4910554" y="3201831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1" name="Straight Connector 160"/>
              <p:cNvCxnSpPr/>
              <p:nvPr/>
            </p:nvCxnSpPr>
            <p:spPr bwMode="auto">
              <a:xfrm>
                <a:off x="4910554" y="4116232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" name="Straight Connector 161"/>
              <p:cNvCxnSpPr/>
              <p:nvPr/>
            </p:nvCxnSpPr>
            <p:spPr bwMode="auto">
              <a:xfrm flipH="1" flipV="1">
                <a:off x="4910554" y="3430430"/>
                <a:ext cx="2514600" cy="685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3" name="Straight Connector 162"/>
              <p:cNvCxnSpPr/>
              <p:nvPr/>
            </p:nvCxnSpPr>
            <p:spPr bwMode="auto">
              <a:xfrm flipV="1">
                <a:off x="4910554" y="3454376"/>
                <a:ext cx="2514600" cy="661855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Straight Connector 163"/>
              <p:cNvCxnSpPr/>
              <p:nvPr/>
            </p:nvCxnSpPr>
            <p:spPr bwMode="auto">
              <a:xfrm>
                <a:off x="7425154" y="4116231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 bwMode="auto">
              <a:xfrm>
                <a:off x="7425154" y="3022832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6" name="Oval 165"/>
              <p:cNvSpPr/>
              <p:nvPr/>
            </p:nvSpPr>
            <p:spPr bwMode="auto">
              <a:xfrm>
                <a:off x="7374354" y="2973231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 bwMode="auto">
              <a:xfrm>
                <a:off x="6132929" y="2973231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6135075" y="4496535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9" name="Delay 168"/>
              <p:cNvSpPr/>
              <p:nvPr/>
            </p:nvSpPr>
            <p:spPr bwMode="auto">
              <a:xfrm>
                <a:off x="3173968" y="2438400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0" name="Delay 169"/>
              <p:cNvSpPr/>
              <p:nvPr/>
            </p:nvSpPr>
            <p:spPr bwMode="auto">
              <a:xfrm>
                <a:off x="3174130" y="4318391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 bwMode="auto">
              <a:xfrm>
                <a:off x="3786746" y="278674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3789051" y="4674748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 bwMode="auto">
              <a:xfrm>
                <a:off x="3886200" y="4720931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4" name="Straight Connector 173"/>
              <p:cNvCxnSpPr/>
              <p:nvPr/>
            </p:nvCxnSpPr>
            <p:spPr bwMode="auto">
              <a:xfrm flipV="1">
                <a:off x="2895600" y="3053751"/>
                <a:ext cx="2875" cy="144205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6" name="Oval 175"/>
              <p:cNvSpPr/>
              <p:nvPr/>
            </p:nvSpPr>
            <p:spPr bwMode="auto">
              <a:xfrm>
                <a:off x="2842550" y="3680750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 bwMode="auto">
              <a:xfrm>
                <a:off x="3070440" y="488692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8" name="Straight Connector 177"/>
              <p:cNvCxnSpPr/>
              <p:nvPr/>
            </p:nvCxnSpPr>
            <p:spPr bwMode="auto">
              <a:xfrm flipV="1">
                <a:off x="1545931" y="4933750"/>
                <a:ext cx="1522119" cy="432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0" name="Straight Connector 179"/>
              <p:cNvCxnSpPr/>
              <p:nvPr/>
            </p:nvCxnSpPr>
            <p:spPr bwMode="auto">
              <a:xfrm flipH="1" flipV="1">
                <a:off x="1550984" y="2654061"/>
                <a:ext cx="3208" cy="2286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9" name="Rectangle 148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95359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uild="p"/>
      <p:bldP spid="181" grpId="0" animBg="1"/>
      <p:bldP spid="182" grpId="0" animBg="1"/>
      <p:bldP spid="183" grpId="0" animBg="1"/>
      <p:bldP spid="184" grpId="0" animBg="1"/>
      <p:bldP spid="8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to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304800" y="997803"/>
            <a:ext cx="72891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an address and write to it?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Input is indicated with D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i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36474" y="1900959"/>
            <a:ext cx="7964281" cy="2620735"/>
            <a:chOff x="136474" y="1900959"/>
            <a:chExt cx="7964281" cy="2620735"/>
          </a:xfrm>
        </p:grpSpPr>
        <p:cxnSp>
          <p:nvCxnSpPr>
            <p:cNvPr id="105" name="Straight Connector 104"/>
            <p:cNvCxnSpPr/>
            <p:nvPr/>
          </p:nvCxnSpPr>
          <p:spPr bwMode="auto">
            <a:xfrm>
              <a:off x="1965704" y="2985859"/>
              <a:ext cx="5040284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/>
            <p:cNvCxnSpPr>
              <a:stCxn id="277" idx="6"/>
            </p:cNvCxnSpPr>
            <p:nvPr/>
          </p:nvCxnSpPr>
          <p:spPr bwMode="auto">
            <a:xfrm>
              <a:off x="1117393" y="2782970"/>
              <a:ext cx="648032" cy="36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3" name="TextBox 152"/>
            <p:cNvSpPr txBox="1"/>
            <p:nvPr/>
          </p:nvSpPr>
          <p:spPr>
            <a:xfrm>
              <a:off x="1938360" y="2080813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[2]</a:t>
              </a:r>
            </a:p>
          </p:txBody>
        </p:sp>
        <p:cxnSp>
          <p:nvCxnSpPr>
            <p:cNvPr id="237" name="Straight Connector 236"/>
            <p:cNvCxnSpPr/>
            <p:nvPr/>
          </p:nvCxnSpPr>
          <p:spPr bwMode="auto">
            <a:xfrm flipH="1">
              <a:off x="7005988" y="3331023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8" name="Straight Connector 237"/>
            <p:cNvCxnSpPr/>
            <p:nvPr/>
          </p:nvCxnSpPr>
          <p:spPr bwMode="auto">
            <a:xfrm flipV="1">
              <a:off x="6889723" y="3217133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9" name="Straight Connector 238"/>
            <p:cNvCxnSpPr/>
            <p:nvPr/>
          </p:nvCxnSpPr>
          <p:spPr bwMode="auto">
            <a:xfrm>
              <a:off x="7005988" y="2985605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5" name="Straight Connector 244"/>
            <p:cNvCxnSpPr/>
            <p:nvPr/>
          </p:nvCxnSpPr>
          <p:spPr bwMode="auto">
            <a:xfrm flipH="1">
              <a:off x="4732987" y="3331023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6" name="Straight Connector 245"/>
            <p:cNvCxnSpPr/>
            <p:nvPr/>
          </p:nvCxnSpPr>
          <p:spPr bwMode="auto">
            <a:xfrm flipV="1">
              <a:off x="4616722" y="3217133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7" name="Straight Connector 246"/>
            <p:cNvCxnSpPr/>
            <p:nvPr/>
          </p:nvCxnSpPr>
          <p:spPr bwMode="auto">
            <a:xfrm>
              <a:off x="4732987" y="2985605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4" name="TextBox 253"/>
            <p:cNvSpPr txBox="1"/>
            <p:nvPr/>
          </p:nvSpPr>
          <p:spPr>
            <a:xfrm>
              <a:off x="4323100" y="2077052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[1]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2217287" y="2460112"/>
              <a:ext cx="4673072" cy="1755420"/>
              <a:chOff x="2090302" y="1469511"/>
              <a:chExt cx="4673072" cy="4169289"/>
            </a:xfrm>
          </p:grpSpPr>
          <p:cxnSp>
            <p:nvCxnSpPr>
              <p:cNvPr id="124" name="Straight Connector 123"/>
              <p:cNvCxnSpPr/>
              <p:nvPr/>
            </p:nvCxnSpPr>
            <p:spPr bwMode="auto">
              <a:xfrm>
                <a:off x="2090302" y="1473272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3" name="Straight Connector 252"/>
              <p:cNvCxnSpPr/>
              <p:nvPr/>
            </p:nvCxnSpPr>
            <p:spPr bwMode="auto">
              <a:xfrm>
                <a:off x="4475042" y="1469511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5" name="Straight Connector 254"/>
              <p:cNvCxnSpPr/>
              <p:nvPr/>
            </p:nvCxnSpPr>
            <p:spPr bwMode="auto">
              <a:xfrm>
                <a:off x="6760972" y="1469511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56" name="TextBox 255"/>
            <p:cNvSpPr txBox="1"/>
            <p:nvPr/>
          </p:nvSpPr>
          <p:spPr>
            <a:xfrm>
              <a:off x="6609030" y="2077052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[0]</a:t>
              </a:r>
            </a:p>
          </p:txBody>
        </p:sp>
        <p:cxnSp>
          <p:nvCxnSpPr>
            <p:cNvPr id="257" name="Straight Connector 256"/>
            <p:cNvCxnSpPr/>
            <p:nvPr/>
          </p:nvCxnSpPr>
          <p:spPr bwMode="auto">
            <a:xfrm>
              <a:off x="1765425" y="2928110"/>
              <a:ext cx="196001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9" name="Straight Connector 258"/>
            <p:cNvCxnSpPr>
              <a:stCxn id="279" idx="2"/>
            </p:cNvCxnSpPr>
            <p:nvPr/>
          </p:nvCxnSpPr>
          <p:spPr bwMode="auto">
            <a:xfrm flipV="1">
              <a:off x="746759" y="3041210"/>
              <a:ext cx="1105719" cy="179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1" name="Straight Connector 260"/>
            <p:cNvCxnSpPr/>
            <p:nvPr/>
          </p:nvCxnSpPr>
          <p:spPr bwMode="auto">
            <a:xfrm flipV="1">
              <a:off x="1765776" y="2790936"/>
              <a:ext cx="3558" cy="14231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4" name="Delay 103"/>
            <p:cNvSpPr/>
            <p:nvPr/>
          </p:nvSpPr>
          <p:spPr bwMode="auto">
            <a:xfrm>
              <a:off x="1850257" y="2877616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69" name="Straight Connector 268"/>
            <p:cNvCxnSpPr>
              <a:endCxn id="348" idx="0"/>
            </p:cNvCxnSpPr>
            <p:nvPr/>
          </p:nvCxnSpPr>
          <p:spPr bwMode="auto">
            <a:xfrm>
              <a:off x="1068438" y="2310799"/>
              <a:ext cx="1631" cy="14117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1" name="Straight Connector 270"/>
            <p:cNvCxnSpPr>
              <a:endCxn id="350" idx="0"/>
            </p:cNvCxnSpPr>
            <p:nvPr/>
          </p:nvCxnSpPr>
          <p:spPr bwMode="auto">
            <a:xfrm>
              <a:off x="793499" y="2694709"/>
              <a:ext cx="584" cy="128463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7" name="Oval 276"/>
            <p:cNvSpPr/>
            <p:nvPr/>
          </p:nvSpPr>
          <p:spPr bwMode="auto">
            <a:xfrm>
              <a:off x="1022745" y="2735463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9" name="Oval 278"/>
            <p:cNvSpPr/>
            <p:nvPr/>
          </p:nvSpPr>
          <p:spPr bwMode="auto">
            <a:xfrm>
              <a:off x="746759" y="2995498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84" name="Straight Connector 283"/>
            <p:cNvCxnSpPr/>
            <p:nvPr/>
          </p:nvCxnSpPr>
          <p:spPr bwMode="auto">
            <a:xfrm>
              <a:off x="1965704" y="3969707"/>
              <a:ext cx="5040284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5" name="Straight Connector 284"/>
            <p:cNvCxnSpPr>
              <a:stCxn id="348" idx="6"/>
            </p:cNvCxnSpPr>
            <p:nvPr/>
          </p:nvCxnSpPr>
          <p:spPr bwMode="auto">
            <a:xfrm>
              <a:off x="1117393" y="3770039"/>
              <a:ext cx="634134" cy="347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6" name="Straight Connector 325"/>
            <p:cNvCxnSpPr/>
            <p:nvPr/>
          </p:nvCxnSpPr>
          <p:spPr bwMode="auto">
            <a:xfrm flipH="1">
              <a:off x="7005988" y="4314871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7" name="Straight Connector 326"/>
            <p:cNvCxnSpPr/>
            <p:nvPr/>
          </p:nvCxnSpPr>
          <p:spPr bwMode="auto">
            <a:xfrm flipV="1">
              <a:off x="6889723" y="4200981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8" name="Straight Connector 327"/>
            <p:cNvCxnSpPr/>
            <p:nvPr/>
          </p:nvCxnSpPr>
          <p:spPr bwMode="auto">
            <a:xfrm>
              <a:off x="7005988" y="3969453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/>
            <p:cNvCxnSpPr/>
            <p:nvPr/>
          </p:nvCxnSpPr>
          <p:spPr bwMode="auto">
            <a:xfrm flipH="1">
              <a:off x="4732987" y="4314871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Straight Connector 333"/>
            <p:cNvCxnSpPr/>
            <p:nvPr/>
          </p:nvCxnSpPr>
          <p:spPr bwMode="auto">
            <a:xfrm flipV="1">
              <a:off x="4616722" y="4200981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Straight Connector 334"/>
            <p:cNvCxnSpPr/>
            <p:nvPr/>
          </p:nvCxnSpPr>
          <p:spPr bwMode="auto">
            <a:xfrm>
              <a:off x="4732987" y="3969453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1" name="Straight Connector 340"/>
            <p:cNvCxnSpPr/>
            <p:nvPr/>
          </p:nvCxnSpPr>
          <p:spPr bwMode="auto">
            <a:xfrm>
              <a:off x="1765425" y="3911958"/>
              <a:ext cx="196001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2" name="Straight Connector 341"/>
            <p:cNvCxnSpPr/>
            <p:nvPr/>
          </p:nvCxnSpPr>
          <p:spPr bwMode="auto">
            <a:xfrm flipV="1">
              <a:off x="746759" y="4025058"/>
              <a:ext cx="1105719" cy="179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3" name="Straight Connector 342"/>
            <p:cNvCxnSpPr/>
            <p:nvPr/>
          </p:nvCxnSpPr>
          <p:spPr bwMode="auto">
            <a:xfrm flipV="1">
              <a:off x="1765776" y="3774784"/>
              <a:ext cx="3558" cy="14231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4" name="Delay 343"/>
            <p:cNvSpPr/>
            <p:nvPr/>
          </p:nvSpPr>
          <p:spPr bwMode="auto">
            <a:xfrm>
              <a:off x="1850257" y="3861464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8" name="Oval 347"/>
            <p:cNvSpPr/>
            <p:nvPr/>
          </p:nvSpPr>
          <p:spPr bwMode="auto">
            <a:xfrm>
              <a:off x="1022745" y="3722532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0" name="Oval 349"/>
            <p:cNvSpPr/>
            <p:nvPr/>
          </p:nvSpPr>
          <p:spPr bwMode="auto">
            <a:xfrm>
              <a:off x="746759" y="3979346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>
              <a:off x="2429020" y="3124201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>
              <a:off x="2679210" y="3411290"/>
              <a:ext cx="4230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2679210" y="3259233"/>
              <a:ext cx="4230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2815840" y="3236750"/>
              <a:ext cx="227637" cy="36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3128085" y="3415623"/>
              <a:ext cx="179352" cy="54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3043477" y="3214818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3043477" y="3373882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2958869" y="3395365"/>
              <a:ext cx="84608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2958869" y="3275381"/>
              <a:ext cx="84608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2958869" y="3275381"/>
              <a:ext cx="0" cy="2399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2958869" y="3371369"/>
              <a:ext cx="0" cy="2399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 flipV="1">
              <a:off x="2958869" y="3299378"/>
              <a:ext cx="349007" cy="7199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2958869" y="3301892"/>
              <a:ext cx="349007" cy="6947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3307876" y="3371369"/>
              <a:ext cx="0" cy="4479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3307876" y="3256591"/>
              <a:ext cx="0" cy="4479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/>
            <p:cNvSpPr/>
            <p:nvPr/>
          </p:nvSpPr>
          <p:spPr bwMode="auto">
            <a:xfrm>
              <a:off x="3300825" y="3251385"/>
              <a:ext cx="13803" cy="1073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3128525" y="3251385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3128823" y="3411290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Delay 23"/>
            <p:cNvSpPr/>
            <p:nvPr/>
          </p:nvSpPr>
          <p:spPr bwMode="auto">
            <a:xfrm>
              <a:off x="2717845" y="3195242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2717868" y="3392590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2802894" y="3231809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2803214" y="3429998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2816697" y="3434846"/>
              <a:ext cx="227637" cy="36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 flipV="1">
              <a:off x="2679210" y="3259837"/>
              <a:ext cx="399" cy="15137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>
              <a:stCxn id="31" idx="2"/>
            </p:cNvCxnSpPr>
            <p:nvPr/>
          </p:nvCxnSpPr>
          <p:spPr bwMode="auto">
            <a:xfrm flipH="1">
              <a:off x="2335527" y="3331024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Oval 30"/>
            <p:cNvSpPr/>
            <p:nvPr/>
          </p:nvSpPr>
          <p:spPr bwMode="auto">
            <a:xfrm>
              <a:off x="2671847" y="3325655"/>
              <a:ext cx="13803" cy="1073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2703476" y="3452270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 bwMode="auto">
            <a:xfrm flipV="1">
              <a:off x="2491886" y="3457186"/>
              <a:ext cx="211258" cy="45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 flipV="1">
              <a:off x="2219262" y="3217134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H="1" flipV="1">
              <a:off x="2492588" y="3217881"/>
              <a:ext cx="445" cy="24005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>
              <a:off x="2335527" y="2985606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4" name="TextBox 493"/>
            <p:cNvSpPr txBox="1"/>
            <p:nvPr/>
          </p:nvSpPr>
          <p:spPr>
            <a:xfrm>
              <a:off x="386407" y="1900959"/>
              <a:ext cx="965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Addr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[0]</a:t>
              </a:r>
            </a:p>
          </p:txBody>
        </p:sp>
        <p:cxnSp>
          <p:nvCxnSpPr>
            <p:cNvPr id="553" name="Straight Connector 552"/>
            <p:cNvCxnSpPr>
              <a:stCxn id="11" idx="3"/>
            </p:cNvCxnSpPr>
            <p:nvPr/>
          </p:nvCxnSpPr>
          <p:spPr bwMode="auto">
            <a:xfrm>
              <a:off x="3128085" y="3257098"/>
              <a:ext cx="194664" cy="125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87" name="Group 286"/>
            <p:cNvGrpSpPr/>
            <p:nvPr/>
          </p:nvGrpSpPr>
          <p:grpSpPr>
            <a:xfrm>
              <a:off x="2219262" y="3969454"/>
              <a:ext cx="1211032" cy="552240"/>
              <a:chOff x="1485900" y="2549912"/>
              <a:chExt cx="1446187" cy="821455"/>
            </a:xfrm>
          </p:grpSpPr>
          <p:grpSp>
            <p:nvGrpSpPr>
              <p:cNvPr id="292" name="Group 291"/>
              <p:cNvGrpSpPr/>
              <p:nvPr/>
            </p:nvGrpSpPr>
            <p:grpSpPr>
              <a:xfrm>
                <a:off x="1485900" y="2549912"/>
                <a:ext cx="1308062" cy="731170"/>
                <a:chOff x="1485900" y="2549912"/>
                <a:chExt cx="1435811" cy="1076362"/>
              </a:xfrm>
            </p:grpSpPr>
            <p:grpSp>
              <p:nvGrpSpPr>
                <p:cNvPr id="293" name="Group 292"/>
                <p:cNvGrpSpPr/>
                <p:nvPr/>
              </p:nvGrpSpPr>
              <p:grpSpPr>
                <a:xfrm>
                  <a:off x="1485900" y="3008963"/>
                  <a:ext cx="1435811" cy="617311"/>
                  <a:chOff x="-418333" y="2438400"/>
                  <a:chExt cx="7892141" cy="2685534"/>
                </a:xfrm>
              </p:grpSpPr>
              <p:cxnSp>
                <p:nvCxnSpPr>
                  <p:cNvPr id="295" name="Straight Connector 294"/>
                  <p:cNvCxnSpPr/>
                  <p:nvPr/>
                </p:nvCxnSpPr>
                <p:spPr bwMode="auto">
                  <a:xfrm>
                    <a:off x="2895600" y="4496535"/>
                    <a:ext cx="3048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6" name="Straight Connector 295"/>
                  <p:cNvCxnSpPr/>
                  <p:nvPr/>
                </p:nvCxnSpPr>
                <p:spPr bwMode="auto">
                  <a:xfrm>
                    <a:off x="2895600" y="3048000"/>
                    <a:ext cx="3048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7" name="Straight Connector 296"/>
                  <p:cNvCxnSpPr/>
                  <p:nvPr/>
                </p:nvCxnSpPr>
                <p:spPr bwMode="auto">
                  <a:xfrm>
                    <a:off x="3880022" y="2833816"/>
                    <a:ext cx="1640132" cy="346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9" name="Straight Connector 298"/>
                  <p:cNvCxnSpPr/>
                  <p:nvPr/>
                </p:nvCxnSpPr>
                <p:spPr bwMode="auto">
                  <a:xfrm flipV="1">
                    <a:off x="6129755" y="4537806"/>
                    <a:ext cx="1292238" cy="5146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00" name="Delay 299"/>
                  <p:cNvSpPr/>
                  <p:nvPr/>
                </p:nvSpPr>
                <p:spPr bwMode="auto">
                  <a:xfrm>
                    <a:off x="5520152" y="2624887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01" name="Delay 300"/>
                  <p:cNvSpPr/>
                  <p:nvPr/>
                </p:nvSpPr>
                <p:spPr bwMode="auto">
                  <a:xfrm>
                    <a:off x="5520154" y="4140178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02" name="Straight Connector 301"/>
                  <p:cNvCxnSpPr/>
                  <p:nvPr/>
                </p:nvCxnSpPr>
                <p:spPr bwMode="auto">
                  <a:xfrm>
                    <a:off x="4910554" y="4344831"/>
                    <a:ext cx="609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3" name="Straight Connector 302"/>
                  <p:cNvCxnSpPr/>
                  <p:nvPr/>
                </p:nvCxnSpPr>
                <p:spPr bwMode="auto">
                  <a:xfrm>
                    <a:off x="4910554" y="3201831"/>
                    <a:ext cx="609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4" name="Straight Connector 303"/>
                  <p:cNvCxnSpPr/>
                  <p:nvPr/>
                </p:nvCxnSpPr>
                <p:spPr bwMode="auto">
                  <a:xfrm>
                    <a:off x="4910554" y="3201831"/>
                    <a:ext cx="0" cy="22859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5" name="Straight Connector 304"/>
                  <p:cNvCxnSpPr/>
                  <p:nvPr/>
                </p:nvCxnSpPr>
                <p:spPr bwMode="auto">
                  <a:xfrm>
                    <a:off x="4910554" y="4116232"/>
                    <a:ext cx="0" cy="22859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6" name="Straight Connector 305"/>
                  <p:cNvCxnSpPr/>
                  <p:nvPr/>
                </p:nvCxnSpPr>
                <p:spPr bwMode="auto">
                  <a:xfrm flipH="1" flipV="1">
                    <a:off x="4910554" y="3430430"/>
                    <a:ext cx="2514600" cy="68580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7" name="Straight Connector 306"/>
                  <p:cNvCxnSpPr/>
                  <p:nvPr/>
                </p:nvCxnSpPr>
                <p:spPr bwMode="auto">
                  <a:xfrm flipV="1">
                    <a:off x="4910554" y="3454376"/>
                    <a:ext cx="2514600" cy="661855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8" name="Straight Connector 307"/>
                  <p:cNvCxnSpPr/>
                  <p:nvPr/>
                </p:nvCxnSpPr>
                <p:spPr bwMode="auto">
                  <a:xfrm>
                    <a:off x="7425154" y="4116231"/>
                    <a:ext cx="0" cy="426718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9" name="Straight Connector 308"/>
                  <p:cNvCxnSpPr/>
                  <p:nvPr/>
                </p:nvCxnSpPr>
                <p:spPr bwMode="auto">
                  <a:xfrm>
                    <a:off x="7425154" y="3022832"/>
                    <a:ext cx="0" cy="426718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10" name="Oval 309"/>
                  <p:cNvSpPr/>
                  <p:nvPr/>
                </p:nvSpPr>
                <p:spPr bwMode="auto">
                  <a:xfrm>
                    <a:off x="7374354" y="2973231"/>
                    <a:ext cx="99454" cy="1022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1" name="Oval 310"/>
                  <p:cNvSpPr/>
                  <p:nvPr/>
                </p:nvSpPr>
                <p:spPr bwMode="auto">
                  <a:xfrm>
                    <a:off x="6132929" y="2973231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2" name="Oval 311"/>
                  <p:cNvSpPr/>
                  <p:nvPr/>
                </p:nvSpPr>
                <p:spPr bwMode="auto">
                  <a:xfrm>
                    <a:off x="6135075" y="4496535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3" name="Delay 312"/>
                  <p:cNvSpPr/>
                  <p:nvPr/>
                </p:nvSpPr>
                <p:spPr bwMode="auto">
                  <a:xfrm>
                    <a:off x="3173968" y="2438400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4" name="Delay 313"/>
                  <p:cNvSpPr/>
                  <p:nvPr/>
                </p:nvSpPr>
                <p:spPr bwMode="auto">
                  <a:xfrm>
                    <a:off x="3174130" y="4318391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5" name="Oval 314"/>
                  <p:cNvSpPr/>
                  <p:nvPr/>
                </p:nvSpPr>
                <p:spPr bwMode="auto">
                  <a:xfrm>
                    <a:off x="3786746" y="2786744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6" name="Oval 315"/>
                  <p:cNvSpPr/>
                  <p:nvPr/>
                </p:nvSpPr>
                <p:spPr bwMode="auto">
                  <a:xfrm>
                    <a:off x="3789051" y="4674748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17" name="Straight Connector 316"/>
                  <p:cNvCxnSpPr/>
                  <p:nvPr/>
                </p:nvCxnSpPr>
                <p:spPr bwMode="auto">
                  <a:xfrm>
                    <a:off x="3886200" y="4720931"/>
                    <a:ext cx="1640132" cy="346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8" name="Straight Connector 317"/>
                  <p:cNvCxnSpPr/>
                  <p:nvPr/>
                </p:nvCxnSpPr>
                <p:spPr bwMode="auto">
                  <a:xfrm flipV="1">
                    <a:off x="2895600" y="3053751"/>
                    <a:ext cx="2875" cy="144205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9" name="Straight Connector 318"/>
                  <p:cNvCxnSpPr>
                    <a:stCxn id="313" idx="2"/>
                  </p:cNvCxnSpPr>
                  <p:nvPr/>
                </p:nvCxnSpPr>
                <p:spPr bwMode="auto">
                  <a:xfrm flipH="1">
                    <a:off x="419356" y="3731897"/>
                    <a:ext cx="2423196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20" name="Oval 319"/>
                  <p:cNvSpPr/>
                  <p:nvPr/>
                </p:nvSpPr>
                <p:spPr bwMode="auto">
                  <a:xfrm>
                    <a:off x="2842550" y="3680750"/>
                    <a:ext cx="99454" cy="1022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21" name="Oval 320"/>
                  <p:cNvSpPr/>
                  <p:nvPr/>
                </p:nvSpPr>
                <p:spPr bwMode="auto">
                  <a:xfrm>
                    <a:off x="3070440" y="4886924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22" name="Straight Connector 321"/>
                  <p:cNvCxnSpPr/>
                  <p:nvPr/>
                </p:nvCxnSpPr>
                <p:spPr bwMode="auto">
                  <a:xfrm flipV="1">
                    <a:off x="1545931" y="4933750"/>
                    <a:ext cx="1522119" cy="432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23" name="Straight Connector 322"/>
                  <p:cNvCxnSpPr/>
                  <p:nvPr/>
                </p:nvCxnSpPr>
                <p:spPr bwMode="auto">
                  <a:xfrm flipV="1">
                    <a:off x="-418333" y="2646948"/>
                    <a:ext cx="3609108" cy="1366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24" name="Straight Connector 323"/>
                  <p:cNvCxnSpPr/>
                  <p:nvPr/>
                </p:nvCxnSpPr>
                <p:spPr bwMode="auto">
                  <a:xfrm flipH="1" flipV="1">
                    <a:off x="1550984" y="2654061"/>
                    <a:ext cx="3208" cy="228680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cxnSp>
              <p:nvCxnSpPr>
                <p:cNvPr id="294" name="Straight Connector 293"/>
                <p:cNvCxnSpPr/>
                <p:nvPr/>
              </p:nvCxnSpPr>
              <p:spPr bwMode="auto">
                <a:xfrm>
                  <a:off x="1638300" y="2549912"/>
                  <a:ext cx="4233" cy="75773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291" name="Rectangle 290"/>
              <p:cNvSpPr/>
              <p:nvPr/>
            </p:nvSpPr>
            <p:spPr bwMode="auto">
              <a:xfrm>
                <a:off x="1736388" y="2756071"/>
                <a:ext cx="1195699" cy="61529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sp>
          <p:nvSpPr>
            <p:cNvPr id="339" name="Rectangle 338"/>
            <p:cNvSpPr/>
            <p:nvPr/>
          </p:nvSpPr>
          <p:spPr bwMode="auto">
            <a:xfrm>
              <a:off x="7099481" y="4108048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4826480" y="4108048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7099481" y="3124200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4826480" y="3124200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653" name="Straight Connector 652"/>
            <p:cNvCxnSpPr/>
            <p:nvPr/>
          </p:nvCxnSpPr>
          <p:spPr bwMode="auto">
            <a:xfrm flipV="1">
              <a:off x="615348" y="2697645"/>
              <a:ext cx="172421" cy="350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56" name="TextBox 655"/>
            <p:cNvSpPr txBox="1"/>
            <p:nvPr/>
          </p:nvSpPr>
          <p:spPr>
            <a:xfrm>
              <a:off x="136474" y="2516487"/>
              <a:ext cx="5229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WE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0" name="Triangle 189"/>
            <p:cNvSpPr/>
            <p:nvPr/>
          </p:nvSpPr>
          <p:spPr bwMode="auto">
            <a:xfrm rot="5400000">
              <a:off x="1260464" y="2584116"/>
              <a:ext cx="299393" cy="406899"/>
            </a:xfrm>
            <a:prstGeom prst="triangl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1" name="Oval 190"/>
            <p:cNvSpPr/>
            <p:nvPr/>
          </p:nvSpPr>
          <p:spPr bwMode="auto">
            <a:xfrm>
              <a:off x="1597959" y="2743200"/>
              <a:ext cx="94648" cy="8637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5" name="Oval 164"/>
            <p:cNvSpPr/>
            <p:nvPr/>
          </p:nvSpPr>
          <p:spPr bwMode="auto">
            <a:xfrm>
              <a:off x="2177602" y="3172900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6" name="Oval 165"/>
            <p:cNvSpPr/>
            <p:nvPr/>
          </p:nvSpPr>
          <p:spPr bwMode="auto">
            <a:xfrm>
              <a:off x="2292875" y="3922962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7" name="Oval 166"/>
            <p:cNvSpPr/>
            <p:nvPr/>
          </p:nvSpPr>
          <p:spPr bwMode="auto">
            <a:xfrm>
              <a:off x="2292875" y="2937425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8" name="Oval 167"/>
            <p:cNvSpPr/>
            <p:nvPr/>
          </p:nvSpPr>
          <p:spPr bwMode="auto">
            <a:xfrm>
              <a:off x="4682001" y="3920575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9" name="Oval 168"/>
            <p:cNvSpPr/>
            <p:nvPr/>
          </p:nvSpPr>
          <p:spPr bwMode="auto">
            <a:xfrm>
              <a:off x="4553552" y="3172900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0" name="Oval 169"/>
            <p:cNvSpPr/>
            <p:nvPr/>
          </p:nvSpPr>
          <p:spPr bwMode="auto">
            <a:xfrm>
              <a:off x="4692202" y="2937998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1" name="Oval 170"/>
            <p:cNvSpPr/>
            <p:nvPr/>
          </p:nvSpPr>
          <p:spPr bwMode="auto">
            <a:xfrm>
              <a:off x="6843675" y="3167262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2" name="Oval 171"/>
            <p:cNvSpPr/>
            <p:nvPr/>
          </p:nvSpPr>
          <p:spPr bwMode="auto">
            <a:xfrm>
              <a:off x="6961700" y="3927450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3" name="Oval 172"/>
            <p:cNvSpPr/>
            <p:nvPr/>
          </p:nvSpPr>
          <p:spPr bwMode="auto">
            <a:xfrm>
              <a:off x="6851125" y="4162925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4" name="Oval 173"/>
            <p:cNvSpPr/>
            <p:nvPr/>
          </p:nvSpPr>
          <p:spPr bwMode="auto">
            <a:xfrm>
              <a:off x="6961700" y="2937425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5" name="Oval 174"/>
            <p:cNvSpPr/>
            <p:nvPr/>
          </p:nvSpPr>
          <p:spPr bwMode="auto">
            <a:xfrm>
              <a:off x="4558250" y="4156050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07137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Putting it all Together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6474" y="1900959"/>
            <a:ext cx="9051322" cy="3410903"/>
            <a:chOff x="136474" y="1900959"/>
            <a:chExt cx="9051322" cy="3410903"/>
          </a:xfrm>
        </p:grpSpPr>
        <p:cxnSp>
          <p:nvCxnSpPr>
            <p:cNvPr id="105" name="Straight Connector 104"/>
            <p:cNvCxnSpPr/>
            <p:nvPr/>
          </p:nvCxnSpPr>
          <p:spPr bwMode="auto">
            <a:xfrm>
              <a:off x="1965704" y="2985859"/>
              <a:ext cx="5040284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/>
            <p:cNvCxnSpPr>
              <a:stCxn id="277" idx="6"/>
            </p:cNvCxnSpPr>
            <p:nvPr/>
          </p:nvCxnSpPr>
          <p:spPr bwMode="auto">
            <a:xfrm>
              <a:off x="1117393" y="2782970"/>
              <a:ext cx="7090093" cy="992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3" name="TextBox 152"/>
            <p:cNvSpPr txBox="1"/>
            <p:nvPr/>
          </p:nvSpPr>
          <p:spPr>
            <a:xfrm>
              <a:off x="1938360" y="2080813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[2]</a:t>
              </a:r>
            </a:p>
          </p:txBody>
        </p:sp>
        <p:cxnSp>
          <p:nvCxnSpPr>
            <p:cNvPr id="237" name="Straight Connector 236"/>
            <p:cNvCxnSpPr/>
            <p:nvPr/>
          </p:nvCxnSpPr>
          <p:spPr bwMode="auto">
            <a:xfrm flipH="1">
              <a:off x="7005988" y="3331023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8" name="Straight Connector 237"/>
            <p:cNvCxnSpPr/>
            <p:nvPr/>
          </p:nvCxnSpPr>
          <p:spPr bwMode="auto">
            <a:xfrm flipV="1">
              <a:off x="6889723" y="3217133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9" name="Straight Connector 238"/>
            <p:cNvCxnSpPr/>
            <p:nvPr/>
          </p:nvCxnSpPr>
          <p:spPr bwMode="auto">
            <a:xfrm>
              <a:off x="7005988" y="2985605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5" name="Straight Connector 244"/>
            <p:cNvCxnSpPr/>
            <p:nvPr/>
          </p:nvCxnSpPr>
          <p:spPr bwMode="auto">
            <a:xfrm flipH="1">
              <a:off x="4732987" y="3331023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6" name="Straight Connector 245"/>
            <p:cNvCxnSpPr/>
            <p:nvPr/>
          </p:nvCxnSpPr>
          <p:spPr bwMode="auto">
            <a:xfrm flipV="1">
              <a:off x="4616722" y="3217133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7" name="Straight Connector 246"/>
            <p:cNvCxnSpPr/>
            <p:nvPr/>
          </p:nvCxnSpPr>
          <p:spPr bwMode="auto">
            <a:xfrm>
              <a:off x="4732987" y="2985605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4" name="TextBox 253"/>
            <p:cNvSpPr txBox="1"/>
            <p:nvPr/>
          </p:nvSpPr>
          <p:spPr>
            <a:xfrm>
              <a:off x="4323100" y="2077052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[1]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2217287" y="2460112"/>
              <a:ext cx="4673072" cy="1755420"/>
              <a:chOff x="2090302" y="1469511"/>
              <a:chExt cx="4673072" cy="4169289"/>
            </a:xfrm>
          </p:grpSpPr>
          <p:cxnSp>
            <p:nvCxnSpPr>
              <p:cNvPr id="124" name="Straight Connector 123"/>
              <p:cNvCxnSpPr/>
              <p:nvPr/>
            </p:nvCxnSpPr>
            <p:spPr bwMode="auto">
              <a:xfrm>
                <a:off x="2090302" y="1473272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3" name="Straight Connector 252"/>
              <p:cNvCxnSpPr/>
              <p:nvPr/>
            </p:nvCxnSpPr>
            <p:spPr bwMode="auto">
              <a:xfrm>
                <a:off x="4475042" y="1469511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5" name="Straight Connector 254"/>
              <p:cNvCxnSpPr/>
              <p:nvPr/>
            </p:nvCxnSpPr>
            <p:spPr bwMode="auto">
              <a:xfrm>
                <a:off x="6760972" y="1469511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56" name="TextBox 255"/>
            <p:cNvSpPr txBox="1"/>
            <p:nvPr/>
          </p:nvSpPr>
          <p:spPr>
            <a:xfrm>
              <a:off x="6609030" y="2077052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[0]</a:t>
              </a:r>
            </a:p>
          </p:txBody>
        </p:sp>
        <p:cxnSp>
          <p:nvCxnSpPr>
            <p:cNvPr id="257" name="Straight Connector 256"/>
            <p:cNvCxnSpPr/>
            <p:nvPr/>
          </p:nvCxnSpPr>
          <p:spPr bwMode="auto">
            <a:xfrm>
              <a:off x="1765425" y="2928110"/>
              <a:ext cx="196001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9" name="Straight Connector 258"/>
            <p:cNvCxnSpPr>
              <a:stCxn id="279" idx="2"/>
            </p:cNvCxnSpPr>
            <p:nvPr/>
          </p:nvCxnSpPr>
          <p:spPr bwMode="auto">
            <a:xfrm flipV="1">
              <a:off x="746759" y="3041210"/>
              <a:ext cx="1105719" cy="179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1" name="Straight Connector 260"/>
            <p:cNvCxnSpPr/>
            <p:nvPr/>
          </p:nvCxnSpPr>
          <p:spPr bwMode="auto">
            <a:xfrm flipV="1">
              <a:off x="1765776" y="2790936"/>
              <a:ext cx="3558" cy="14231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4" name="Delay 103"/>
            <p:cNvSpPr/>
            <p:nvPr/>
          </p:nvSpPr>
          <p:spPr bwMode="auto">
            <a:xfrm>
              <a:off x="1850257" y="2877616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69" name="Straight Connector 268"/>
            <p:cNvCxnSpPr>
              <a:endCxn id="348" idx="0"/>
            </p:cNvCxnSpPr>
            <p:nvPr/>
          </p:nvCxnSpPr>
          <p:spPr bwMode="auto">
            <a:xfrm>
              <a:off x="1068438" y="2310799"/>
              <a:ext cx="1631" cy="14117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1" name="Straight Connector 270"/>
            <p:cNvCxnSpPr>
              <a:endCxn id="350" idx="0"/>
            </p:cNvCxnSpPr>
            <p:nvPr/>
          </p:nvCxnSpPr>
          <p:spPr bwMode="auto">
            <a:xfrm>
              <a:off x="793499" y="2694709"/>
              <a:ext cx="584" cy="128463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7" name="Oval 276"/>
            <p:cNvSpPr/>
            <p:nvPr/>
          </p:nvSpPr>
          <p:spPr bwMode="auto">
            <a:xfrm>
              <a:off x="1022745" y="2735463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9" name="Oval 278"/>
            <p:cNvSpPr/>
            <p:nvPr/>
          </p:nvSpPr>
          <p:spPr bwMode="auto">
            <a:xfrm>
              <a:off x="746759" y="2995498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84" name="Straight Connector 283"/>
            <p:cNvCxnSpPr/>
            <p:nvPr/>
          </p:nvCxnSpPr>
          <p:spPr bwMode="auto">
            <a:xfrm>
              <a:off x="1965704" y="3969707"/>
              <a:ext cx="5040284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5" name="Straight Connector 284"/>
            <p:cNvCxnSpPr>
              <a:stCxn id="348" idx="6"/>
            </p:cNvCxnSpPr>
            <p:nvPr/>
          </p:nvCxnSpPr>
          <p:spPr bwMode="auto">
            <a:xfrm>
              <a:off x="1117393" y="3770039"/>
              <a:ext cx="7076841" cy="35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6" name="Straight Connector 325"/>
            <p:cNvCxnSpPr/>
            <p:nvPr/>
          </p:nvCxnSpPr>
          <p:spPr bwMode="auto">
            <a:xfrm flipH="1">
              <a:off x="7005988" y="4314871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7" name="Straight Connector 326"/>
            <p:cNvCxnSpPr/>
            <p:nvPr/>
          </p:nvCxnSpPr>
          <p:spPr bwMode="auto">
            <a:xfrm flipV="1">
              <a:off x="6889723" y="4200981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8" name="Straight Connector 327"/>
            <p:cNvCxnSpPr/>
            <p:nvPr/>
          </p:nvCxnSpPr>
          <p:spPr bwMode="auto">
            <a:xfrm>
              <a:off x="7005988" y="3969453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/>
            <p:cNvCxnSpPr/>
            <p:nvPr/>
          </p:nvCxnSpPr>
          <p:spPr bwMode="auto">
            <a:xfrm flipH="1">
              <a:off x="4732987" y="4314871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Straight Connector 333"/>
            <p:cNvCxnSpPr/>
            <p:nvPr/>
          </p:nvCxnSpPr>
          <p:spPr bwMode="auto">
            <a:xfrm flipV="1">
              <a:off x="4616722" y="4200981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Straight Connector 334"/>
            <p:cNvCxnSpPr/>
            <p:nvPr/>
          </p:nvCxnSpPr>
          <p:spPr bwMode="auto">
            <a:xfrm>
              <a:off x="4732987" y="3969453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1" name="Straight Connector 340"/>
            <p:cNvCxnSpPr/>
            <p:nvPr/>
          </p:nvCxnSpPr>
          <p:spPr bwMode="auto">
            <a:xfrm>
              <a:off x="1765425" y="3911958"/>
              <a:ext cx="196001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2" name="Straight Connector 341"/>
            <p:cNvCxnSpPr/>
            <p:nvPr/>
          </p:nvCxnSpPr>
          <p:spPr bwMode="auto">
            <a:xfrm flipV="1">
              <a:off x="746759" y="4025058"/>
              <a:ext cx="1105719" cy="179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3" name="Straight Connector 342"/>
            <p:cNvCxnSpPr/>
            <p:nvPr/>
          </p:nvCxnSpPr>
          <p:spPr bwMode="auto">
            <a:xfrm flipV="1">
              <a:off x="1765776" y="3774784"/>
              <a:ext cx="3558" cy="14231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4" name="Delay 343"/>
            <p:cNvSpPr/>
            <p:nvPr/>
          </p:nvSpPr>
          <p:spPr bwMode="auto">
            <a:xfrm>
              <a:off x="1850257" y="3861464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8" name="Oval 347"/>
            <p:cNvSpPr/>
            <p:nvPr/>
          </p:nvSpPr>
          <p:spPr bwMode="auto">
            <a:xfrm>
              <a:off x="1022745" y="3722532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0" name="Oval 349"/>
            <p:cNvSpPr/>
            <p:nvPr/>
          </p:nvSpPr>
          <p:spPr bwMode="auto">
            <a:xfrm>
              <a:off x="746759" y="3979346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>
              <a:off x="2429020" y="3124201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>
              <a:off x="2679210" y="3411290"/>
              <a:ext cx="4230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2679210" y="3259233"/>
              <a:ext cx="4230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2815840" y="3236750"/>
              <a:ext cx="227637" cy="36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3128085" y="3415623"/>
              <a:ext cx="179352" cy="54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3043477" y="3214818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3043477" y="3373882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2958869" y="3395365"/>
              <a:ext cx="84608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2958869" y="3275381"/>
              <a:ext cx="84608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2958869" y="3275381"/>
              <a:ext cx="0" cy="2399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2958869" y="3371369"/>
              <a:ext cx="0" cy="2399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 flipV="1">
              <a:off x="2958869" y="3299378"/>
              <a:ext cx="349007" cy="7199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2958869" y="3301892"/>
              <a:ext cx="349007" cy="6947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3307876" y="3371369"/>
              <a:ext cx="0" cy="4479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3307876" y="3256591"/>
              <a:ext cx="0" cy="4479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/>
            <p:cNvSpPr/>
            <p:nvPr/>
          </p:nvSpPr>
          <p:spPr bwMode="auto">
            <a:xfrm>
              <a:off x="3300825" y="3251385"/>
              <a:ext cx="13803" cy="1073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3128525" y="3251385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3128823" y="3411290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Delay 23"/>
            <p:cNvSpPr/>
            <p:nvPr/>
          </p:nvSpPr>
          <p:spPr bwMode="auto">
            <a:xfrm>
              <a:off x="2717845" y="3195242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2717868" y="3392590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2802894" y="3231809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2803214" y="3429998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2816697" y="3434846"/>
              <a:ext cx="227637" cy="36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 flipV="1">
              <a:off x="2679210" y="3259837"/>
              <a:ext cx="399" cy="15137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>
              <a:stCxn id="31" idx="2"/>
            </p:cNvCxnSpPr>
            <p:nvPr/>
          </p:nvCxnSpPr>
          <p:spPr bwMode="auto">
            <a:xfrm flipH="1">
              <a:off x="2335527" y="3331024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Oval 30"/>
            <p:cNvSpPr/>
            <p:nvPr/>
          </p:nvSpPr>
          <p:spPr bwMode="auto">
            <a:xfrm>
              <a:off x="2671847" y="3325655"/>
              <a:ext cx="13803" cy="1073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2703476" y="3452270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 bwMode="auto">
            <a:xfrm flipV="1">
              <a:off x="2491886" y="3457186"/>
              <a:ext cx="211258" cy="45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 flipV="1">
              <a:off x="2219262" y="3217134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H="1" flipV="1">
              <a:off x="2492588" y="3217881"/>
              <a:ext cx="445" cy="24005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>
              <a:off x="2335527" y="2985606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87" name="TextBox 486"/>
            <p:cNvSpPr txBox="1"/>
            <p:nvPr/>
          </p:nvSpPr>
          <p:spPr>
            <a:xfrm>
              <a:off x="3860746" y="4942530"/>
              <a:ext cx="644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D[2]</a:t>
              </a:r>
            </a:p>
          </p:txBody>
        </p:sp>
        <p:sp>
          <p:nvSpPr>
            <p:cNvPr id="488" name="TextBox 487"/>
            <p:cNvSpPr txBox="1"/>
            <p:nvPr/>
          </p:nvSpPr>
          <p:spPr>
            <a:xfrm>
              <a:off x="6270200" y="4938769"/>
              <a:ext cx="644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D[1]</a:t>
              </a:r>
            </a:p>
          </p:txBody>
        </p:sp>
        <p:sp>
          <p:nvSpPr>
            <p:cNvPr id="489" name="TextBox 488"/>
            <p:cNvSpPr txBox="1"/>
            <p:nvPr/>
          </p:nvSpPr>
          <p:spPr>
            <a:xfrm>
              <a:off x="8543068" y="4938769"/>
              <a:ext cx="644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D[0]</a:t>
              </a:r>
            </a:p>
          </p:txBody>
        </p:sp>
        <p:sp>
          <p:nvSpPr>
            <p:cNvPr id="494" name="TextBox 493"/>
            <p:cNvSpPr txBox="1"/>
            <p:nvPr/>
          </p:nvSpPr>
          <p:spPr>
            <a:xfrm>
              <a:off x="386407" y="1900959"/>
              <a:ext cx="965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Addr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[0]</a:t>
              </a:r>
            </a:p>
          </p:txBody>
        </p:sp>
        <p:cxnSp>
          <p:nvCxnSpPr>
            <p:cNvPr id="541" name="Straight Connector 540"/>
            <p:cNvCxnSpPr/>
            <p:nvPr/>
          </p:nvCxnSpPr>
          <p:spPr bwMode="auto">
            <a:xfrm flipV="1">
              <a:off x="2493462" y="4241960"/>
              <a:ext cx="1338927" cy="164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2" name="Straight Connector 541"/>
            <p:cNvCxnSpPr/>
            <p:nvPr/>
          </p:nvCxnSpPr>
          <p:spPr bwMode="auto">
            <a:xfrm>
              <a:off x="3516832" y="4158657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3" name="Delay 542"/>
            <p:cNvSpPr/>
            <p:nvPr/>
          </p:nvSpPr>
          <p:spPr bwMode="auto">
            <a:xfrm>
              <a:off x="3639625" y="4102497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44" name="Straight Connector 543"/>
            <p:cNvCxnSpPr/>
            <p:nvPr/>
          </p:nvCxnSpPr>
          <p:spPr bwMode="auto">
            <a:xfrm>
              <a:off x="3520550" y="3769720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5" name="Straight Connector 544"/>
            <p:cNvCxnSpPr/>
            <p:nvPr/>
          </p:nvCxnSpPr>
          <p:spPr bwMode="auto">
            <a:xfrm>
              <a:off x="4881586" y="4232964"/>
              <a:ext cx="1357509" cy="31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6" name="Straight Connector 545"/>
            <p:cNvCxnSpPr/>
            <p:nvPr/>
          </p:nvCxnSpPr>
          <p:spPr bwMode="auto">
            <a:xfrm>
              <a:off x="5923538" y="4152860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7" name="Delay 546"/>
            <p:cNvSpPr/>
            <p:nvPr/>
          </p:nvSpPr>
          <p:spPr bwMode="auto">
            <a:xfrm>
              <a:off x="6046331" y="4096700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48" name="Straight Connector 547"/>
            <p:cNvCxnSpPr/>
            <p:nvPr/>
          </p:nvCxnSpPr>
          <p:spPr bwMode="auto">
            <a:xfrm>
              <a:off x="5927256" y="3763923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9" name="Straight Connector 548"/>
            <p:cNvCxnSpPr/>
            <p:nvPr/>
          </p:nvCxnSpPr>
          <p:spPr bwMode="auto">
            <a:xfrm>
              <a:off x="7220549" y="4236162"/>
              <a:ext cx="1285674" cy="335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0" name="Straight Connector 549"/>
            <p:cNvCxnSpPr/>
            <p:nvPr/>
          </p:nvCxnSpPr>
          <p:spPr bwMode="auto">
            <a:xfrm>
              <a:off x="8190666" y="4156218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51" name="Delay 550"/>
            <p:cNvSpPr/>
            <p:nvPr/>
          </p:nvSpPr>
          <p:spPr bwMode="auto">
            <a:xfrm>
              <a:off x="8313459" y="4100058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52" name="Straight Connector 551"/>
            <p:cNvCxnSpPr/>
            <p:nvPr/>
          </p:nvCxnSpPr>
          <p:spPr bwMode="auto">
            <a:xfrm>
              <a:off x="8194384" y="3767281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3" name="Straight Connector 552"/>
            <p:cNvCxnSpPr>
              <a:stCxn id="11" idx="3"/>
            </p:cNvCxnSpPr>
            <p:nvPr/>
          </p:nvCxnSpPr>
          <p:spPr bwMode="auto">
            <a:xfrm>
              <a:off x="3128085" y="3257098"/>
              <a:ext cx="713528" cy="42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4" name="Straight Connector 553"/>
            <p:cNvCxnSpPr/>
            <p:nvPr/>
          </p:nvCxnSpPr>
          <p:spPr bwMode="auto">
            <a:xfrm>
              <a:off x="3526056" y="3177997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55" name="Delay 554"/>
            <p:cNvSpPr/>
            <p:nvPr/>
          </p:nvSpPr>
          <p:spPr bwMode="auto">
            <a:xfrm>
              <a:off x="3648849" y="3121837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56" name="Straight Connector 555"/>
            <p:cNvCxnSpPr/>
            <p:nvPr/>
          </p:nvCxnSpPr>
          <p:spPr bwMode="auto">
            <a:xfrm>
              <a:off x="3529774" y="2789060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7" name="Straight Connector 556"/>
            <p:cNvCxnSpPr/>
            <p:nvPr/>
          </p:nvCxnSpPr>
          <p:spPr bwMode="auto">
            <a:xfrm>
              <a:off x="4890810" y="3252304"/>
              <a:ext cx="1357509" cy="31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8" name="Straight Connector 557"/>
            <p:cNvCxnSpPr/>
            <p:nvPr/>
          </p:nvCxnSpPr>
          <p:spPr bwMode="auto">
            <a:xfrm>
              <a:off x="5932762" y="3172200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59" name="Delay 558"/>
            <p:cNvSpPr/>
            <p:nvPr/>
          </p:nvSpPr>
          <p:spPr bwMode="auto">
            <a:xfrm>
              <a:off x="6055555" y="3116040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60" name="Straight Connector 559"/>
            <p:cNvCxnSpPr/>
            <p:nvPr/>
          </p:nvCxnSpPr>
          <p:spPr bwMode="auto">
            <a:xfrm>
              <a:off x="5936480" y="2783263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1" name="Straight Connector 560"/>
            <p:cNvCxnSpPr/>
            <p:nvPr/>
          </p:nvCxnSpPr>
          <p:spPr bwMode="auto">
            <a:xfrm>
              <a:off x="7229773" y="3255502"/>
              <a:ext cx="1285674" cy="335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2" name="Straight Connector 561"/>
            <p:cNvCxnSpPr/>
            <p:nvPr/>
          </p:nvCxnSpPr>
          <p:spPr bwMode="auto">
            <a:xfrm>
              <a:off x="8199890" y="3175558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63" name="Delay 562"/>
            <p:cNvSpPr/>
            <p:nvPr/>
          </p:nvSpPr>
          <p:spPr bwMode="auto">
            <a:xfrm>
              <a:off x="8322683" y="3119398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64" name="Straight Connector 563"/>
            <p:cNvCxnSpPr/>
            <p:nvPr/>
          </p:nvCxnSpPr>
          <p:spPr bwMode="auto">
            <a:xfrm>
              <a:off x="8203608" y="2786621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87" name="Group 286"/>
            <p:cNvGrpSpPr/>
            <p:nvPr/>
          </p:nvGrpSpPr>
          <p:grpSpPr>
            <a:xfrm>
              <a:off x="2219262" y="3969454"/>
              <a:ext cx="1211032" cy="552240"/>
              <a:chOff x="1485900" y="2549912"/>
              <a:chExt cx="1446187" cy="821455"/>
            </a:xfrm>
          </p:grpSpPr>
          <p:grpSp>
            <p:nvGrpSpPr>
              <p:cNvPr id="292" name="Group 291"/>
              <p:cNvGrpSpPr/>
              <p:nvPr/>
            </p:nvGrpSpPr>
            <p:grpSpPr>
              <a:xfrm>
                <a:off x="1485900" y="2549912"/>
                <a:ext cx="1308062" cy="731170"/>
                <a:chOff x="1485900" y="2549912"/>
                <a:chExt cx="1435811" cy="1076362"/>
              </a:xfrm>
            </p:grpSpPr>
            <p:grpSp>
              <p:nvGrpSpPr>
                <p:cNvPr id="293" name="Group 292"/>
                <p:cNvGrpSpPr/>
                <p:nvPr/>
              </p:nvGrpSpPr>
              <p:grpSpPr>
                <a:xfrm>
                  <a:off x="1485900" y="3008963"/>
                  <a:ext cx="1435811" cy="617311"/>
                  <a:chOff x="-418333" y="2438400"/>
                  <a:chExt cx="7892141" cy="2685534"/>
                </a:xfrm>
              </p:grpSpPr>
              <p:cxnSp>
                <p:nvCxnSpPr>
                  <p:cNvPr id="295" name="Straight Connector 294"/>
                  <p:cNvCxnSpPr/>
                  <p:nvPr/>
                </p:nvCxnSpPr>
                <p:spPr bwMode="auto">
                  <a:xfrm>
                    <a:off x="2895600" y="4496535"/>
                    <a:ext cx="3048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6" name="Straight Connector 295"/>
                  <p:cNvCxnSpPr/>
                  <p:nvPr/>
                </p:nvCxnSpPr>
                <p:spPr bwMode="auto">
                  <a:xfrm>
                    <a:off x="2895600" y="3048000"/>
                    <a:ext cx="3048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7" name="Straight Connector 296"/>
                  <p:cNvCxnSpPr/>
                  <p:nvPr/>
                </p:nvCxnSpPr>
                <p:spPr bwMode="auto">
                  <a:xfrm>
                    <a:off x="3880022" y="2833816"/>
                    <a:ext cx="1640132" cy="346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9" name="Straight Connector 298"/>
                  <p:cNvCxnSpPr/>
                  <p:nvPr/>
                </p:nvCxnSpPr>
                <p:spPr bwMode="auto">
                  <a:xfrm flipV="1">
                    <a:off x="6129755" y="4537806"/>
                    <a:ext cx="1292238" cy="5146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00" name="Delay 299"/>
                  <p:cNvSpPr/>
                  <p:nvPr/>
                </p:nvSpPr>
                <p:spPr bwMode="auto">
                  <a:xfrm>
                    <a:off x="5520152" y="2624887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01" name="Delay 300"/>
                  <p:cNvSpPr/>
                  <p:nvPr/>
                </p:nvSpPr>
                <p:spPr bwMode="auto">
                  <a:xfrm>
                    <a:off x="5520154" y="4140178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02" name="Straight Connector 301"/>
                  <p:cNvCxnSpPr/>
                  <p:nvPr/>
                </p:nvCxnSpPr>
                <p:spPr bwMode="auto">
                  <a:xfrm>
                    <a:off x="4910554" y="4344831"/>
                    <a:ext cx="609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3" name="Straight Connector 302"/>
                  <p:cNvCxnSpPr/>
                  <p:nvPr/>
                </p:nvCxnSpPr>
                <p:spPr bwMode="auto">
                  <a:xfrm>
                    <a:off x="4910554" y="3201831"/>
                    <a:ext cx="609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4" name="Straight Connector 303"/>
                  <p:cNvCxnSpPr/>
                  <p:nvPr/>
                </p:nvCxnSpPr>
                <p:spPr bwMode="auto">
                  <a:xfrm>
                    <a:off x="4910554" y="3201831"/>
                    <a:ext cx="0" cy="22859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5" name="Straight Connector 304"/>
                  <p:cNvCxnSpPr/>
                  <p:nvPr/>
                </p:nvCxnSpPr>
                <p:spPr bwMode="auto">
                  <a:xfrm>
                    <a:off x="4910554" y="4116232"/>
                    <a:ext cx="0" cy="22859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6" name="Straight Connector 305"/>
                  <p:cNvCxnSpPr/>
                  <p:nvPr/>
                </p:nvCxnSpPr>
                <p:spPr bwMode="auto">
                  <a:xfrm flipH="1" flipV="1">
                    <a:off x="4910554" y="3430430"/>
                    <a:ext cx="2514600" cy="68580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7" name="Straight Connector 306"/>
                  <p:cNvCxnSpPr/>
                  <p:nvPr/>
                </p:nvCxnSpPr>
                <p:spPr bwMode="auto">
                  <a:xfrm flipV="1">
                    <a:off x="4910554" y="3454376"/>
                    <a:ext cx="2514600" cy="661855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8" name="Straight Connector 307"/>
                  <p:cNvCxnSpPr/>
                  <p:nvPr/>
                </p:nvCxnSpPr>
                <p:spPr bwMode="auto">
                  <a:xfrm>
                    <a:off x="7425154" y="4116231"/>
                    <a:ext cx="0" cy="426718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9" name="Straight Connector 308"/>
                  <p:cNvCxnSpPr/>
                  <p:nvPr/>
                </p:nvCxnSpPr>
                <p:spPr bwMode="auto">
                  <a:xfrm>
                    <a:off x="7425154" y="3022832"/>
                    <a:ext cx="0" cy="426718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10" name="Oval 309"/>
                  <p:cNvSpPr/>
                  <p:nvPr/>
                </p:nvSpPr>
                <p:spPr bwMode="auto">
                  <a:xfrm>
                    <a:off x="7374354" y="2973231"/>
                    <a:ext cx="99454" cy="1022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1" name="Oval 310"/>
                  <p:cNvSpPr/>
                  <p:nvPr/>
                </p:nvSpPr>
                <p:spPr bwMode="auto">
                  <a:xfrm>
                    <a:off x="6132929" y="2973231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2" name="Oval 311"/>
                  <p:cNvSpPr/>
                  <p:nvPr/>
                </p:nvSpPr>
                <p:spPr bwMode="auto">
                  <a:xfrm>
                    <a:off x="6135075" y="4496535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3" name="Delay 312"/>
                  <p:cNvSpPr/>
                  <p:nvPr/>
                </p:nvSpPr>
                <p:spPr bwMode="auto">
                  <a:xfrm>
                    <a:off x="3173968" y="2438400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4" name="Delay 313"/>
                  <p:cNvSpPr/>
                  <p:nvPr/>
                </p:nvSpPr>
                <p:spPr bwMode="auto">
                  <a:xfrm>
                    <a:off x="3174130" y="4318391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5" name="Oval 314"/>
                  <p:cNvSpPr/>
                  <p:nvPr/>
                </p:nvSpPr>
                <p:spPr bwMode="auto">
                  <a:xfrm>
                    <a:off x="3786746" y="2786744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6" name="Oval 315"/>
                  <p:cNvSpPr/>
                  <p:nvPr/>
                </p:nvSpPr>
                <p:spPr bwMode="auto">
                  <a:xfrm>
                    <a:off x="3789051" y="4674748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17" name="Straight Connector 316"/>
                  <p:cNvCxnSpPr/>
                  <p:nvPr/>
                </p:nvCxnSpPr>
                <p:spPr bwMode="auto">
                  <a:xfrm>
                    <a:off x="3886200" y="4720931"/>
                    <a:ext cx="1640132" cy="346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8" name="Straight Connector 317"/>
                  <p:cNvCxnSpPr/>
                  <p:nvPr/>
                </p:nvCxnSpPr>
                <p:spPr bwMode="auto">
                  <a:xfrm flipV="1">
                    <a:off x="2895600" y="3053751"/>
                    <a:ext cx="2875" cy="144205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9" name="Straight Connector 318"/>
                  <p:cNvCxnSpPr>
                    <a:stCxn id="313" idx="2"/>
                  </p:cNvCxnSpPr>
                  <p:nvPr/>
                </p:nvCxnSpPr>
                <p:spPr bwMode="auto">
                  <a:xfrm flipH="1">
                    <a:off x="419356" y="3731897"/>
                    <a:ext cx="2423196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20" name="Oval 319"/>
                  <p:cNvSpPr/>
                  <p:nvPr/>
                </p:nvSpPr>
                <p:spPr bwMode="auto">
                  <a:xfrm>
                    <a:off x="2842550" y="3680750"/>
                    <a:ext cx="99454" cy="1022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21" name="Oval 320"/>
                  <p:cNvSpPr/>
                  <p:nvPr/>
                </p:nvSpPr>
                <p:spPr bwMode="auto">
                  <a:xfrm>
                    <a:off x="3070440" y="4886924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22" name="Straight Connector 321"/>
                  <p:cNvCxnSpPr/>
                  <p:nvPr/>
                </p:nvCxnSpPr>
                <p:spPr bwMode="auto">
                  <a:xfrm flipV="1">
                    <a:off x="1545931" y="4933750"/>
                    <a:ext cx="1522119" cy="432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23" name="Straight Connector 322"/>
                  <p:cNvCxnSpPr/>
                  <p:nvPr/>
                </p:nvCxnSpPr>
                <p:spPr bwMode="auto">
                  <a:xfrm flipV="1">
                    <a:off x="-418333" y="2646948"/>
                    <a:ext cx="3609108" cy="1366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24" name="Straight Connector 323"/>
                  <p:cNvCxnSpPr/>
                  <p:nvPr/>
                </p:nvCxnSpPr>
                <p:spPr bwMode="auto">
                  <a:xfrm flipH="1" flipV="1">
                    <a:off x="1550984" y="2654061"/>
                    <a:ext cx="3208" cy="228680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cxnSp>
              <p:nvCxnSpPr>
                <p:cNvPr id="294" name="Straight Connector 293"/>
                <p:cNvCxnSpPr/>
                <p:nvPr/>
              </p:nvCxnSpPr>
              <p:spPr bwMode="auto">
                <a:xfrm>
                  <a:off x="1638300" y="2549912"/>
                  <a:ext cx="4233" cy="75773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291" name="Rectangle 290"/>
              <p:cNvSpPr/>
              <p:nvPr/>
            </p:nvSpPr>
            <p:spPr bwMode="auto">
              <a:xfrm>
                <a:off x="1736388" y="2756071"/>
                <a:ext cx="1195699" cy="61529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sp>
          <p:nvSpPr>
            <p:cNvPr id="339" name="Rectangle 338"/>
            <p:cNvSpPr/>
            <p:nvPr/>
          </p:nvSpPr>
          <p:spPr bwMode="auto">
            <a:xfrm>
              <a:off x="7099481" y="4108048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4826480" y="4108048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7099481" y="3124200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4826480" y="3124200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70" name="Straight Connector 569"/>
            <p:cNvCxnSpPr>
              <a:stCxn id="555" idx="3"/>
            </p:cNvCxnSpPr>
            <p:nvPr/>
          </p:nvCxnSpPr>
          <p:spPr bwMode="auto">
            <a:xfrm flipV="1">
              <a:off x="3873635" y="3229825"/>
              <a:ext cx="323492" cy="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5" name="Straight Connector 574"/>
            <p:cNvCxnSpPr>
              <a:stCxn id="543" idx="3"/>
            </p:cNvCxnSpPr>
            <p:nvPr/>
          </p:nvCxnSpPr>
          <p:spPr bwMode="auto">
            <a:xfrm flipV="1">
              <a:off x="3864411" y="4206139"/>
              <a:ext cx="291245" cy="434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623" name="Picture 62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6823" y="4488995"/>
              <a:ext cx="351694" cy="344628"/>
            </a:xfrm>
            <a:prstGeom prst="rect">
              <a:avLst/>
            </a:prstGeom>
          </p:spPr>
        </p:pic>
        <p:cxnSp>
          <p:nvCxnSpPr>
            <p:cNvPr id="626" name="Straight Connector 625"/>
            <p:cNvCxnSpPr/>
            <p:nvPr/>
          </p:nvCxnSpPr>
          <p:spPr bwMode="auto">
            <a:xfrm flipV="1">
              <a:off x="6282821" y="3218638"/>
              <a:ext cx="323492" cy="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7" name="Straight Connector 626"/>
            <p:cNvCxnSpPr/>
            <p:nvPr/>
          </p:nvCxnSpPr>
          <p:spPr bwMode="auto">
            <a:xfrm flipV="1">
              <a:off x="6273597" y="4194952"/>
              <a:ext cx="291245" cy="434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634" name="Picture 63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6009" y="4477808"/>
              <a:ext cx="351694" cy="344628"/>
            </a:xfrm>
            <a:prstGeom prst="rect">
              <a:avLst/>
            </a:prstGeom>
          </p:spPr>
        </p:pic>
        <p:cxnSp>
          <p:nvCxnSpPr>
            <p:cNvPr id="635" name="Straight Connector 634"/>
            <p:cNvCxnSpPr/>
            <p:nvPr/>
          </p:nvCxnSpPr>
          <p:spPr bwMode="auto">
            <a:xfrm flipV="1">
              <a:off x="8559539" y="3234871"/>
              <a:ext cx="323492" cy="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6" name="Straight Connector 635"/>
            <p:cNvCxnSpPr/>
            <p:nvPr/>
          </p:nvCxnSpPr>
          <p:spPr bwMode="auto">
            <a:xfrm flipV="1">
              <a:off x="8550315" y="4211185"/>
              <a:ext cx="291245" cy="434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8" name="Straight Connector 577"/>
            <p:cNvCxnSpPr/>
            <p:nvPr/>
          </p:nvCxnSpPr>
          <p:spPr bwMode="auto">
            <a:xfrm flipV="1">
              <a:off x="4188288" y="3215083"/>
              <a:ext cx="0" cy="133578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8" name="Straight Connector 627"/>
            <p:cNvCxnSpPr/>
            <p:nvPr/>
          </p:nvCxnSpPr>
          <p:spPr bwMode="auto">
            <a:xfrm flipV="1">
              <a:off x="6597474" y="3210834"/>
              <a:ext cx="0" cy="133578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7" name="Straight Connector 636"/>
            <p:cNvCxnSpPr/>
            <p:nvPr/>
          </p:nvCxnSpPr>
          <p:spPr bwMode="auto">
            <a:xfrm flipV="1">
              <a:off x="8874192" y="3217000"/>
              <a:ext cx="0" cy="133578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38" name="Group 37"/>
            <p:cNvGrpSpPr/>
            <p:nvPr/>
          </p:nvGrpSpPr>
          <p:grpSpPr>
            <a:xfrm>
              <a:off x="4150611" y="4193137"/>
              <a:ext cx="4686965" cy="359646"/>
              <a:chOff x="4023626" y="2591208"/>
              <a:chExt cx="4686965" cy="970975"/>
            </a:xfrm>
          </p:grpSpPr>
          <p:cxnSp>
            <p:nvCxnSpPr>
              <p:cNvPr id="581" name="Straight Connector 580"/>
              <p:cNvCxnSpPr/>
              <p:nvPr/>
            </p:nvCxnSpPr>
            <p:spPr bwMode="auto">
              <a:xfrm flipH="1" flipV="1">
                <a:off x="4023626" y="2595458"/>
                <a:ext cx="1061" cy="96480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29" name="Straight Connector 628"/>
              <p:cNvCxnSpPr/>
              <p:nvPr/>
            </p:nvCxnSpPr>
            <p:spPr bwMode="auto">
              <a:xfrm flipH="1" flipV="1">
                <a:off x="6432812" y="2591208"/>
                <a:ext cx="1061" cy="96480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38" name="Straight Connector 637"/>
              <p:cNvCxnSpPr/>
              <p:nvPr/>
            </p:nvCxnSpPr>
            <p:spPr bwMode="auto">
              <a:xfrm flipH="1" flipV="1">
                <a:off x="8709530" y="2597374"/>
                <a:ext cx="1061" cy="96480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643" name="Picture 64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72727" y="4494041"/>
              <a:ext cx="351694" cy="344628"/>
            </a:xfrm>
            <a:prstGeom prst="rect">
              <a:avLst/>
            </a:prstGeom>
          </p:spPr>
        </p:pic>
        <p:cxnSp>
          <p:nvCxnSpPr>
            <p:cNvPr id="644" name="Straight Connector 643"/>
            <p:cNvCxnSpPr>
              <a:stCxn id="487" idx="0"/>
              <a:endCxn id="623" idx="2"/>
            </p:cNvCxnSpPr>
            <p:nvPr/>
          </p:nvCxnSpPr>
          <p:spPr bwMode="auto">
            <a:xfrm flipH="1" flipV="1">
              <a:off x="4162670" y="4833623"/>
              <a:ext cx="20440" cy="10890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7" name="Straight Connector 646"/>
            <p:cNvCxnSpPr>
              <a:stCxn id="488" idx="0"/>
              <a:endCxn id="634" idx="2"/>
            </p:cNvCxnSpPr>
            <p:nvPr/>
          </p:nvCxnSpPr>
          <p:spPr bwMode="auto">
            <a:xfrm flipH="1" flipV="1">
              <a:off x="6571856" y="4822436"/>
              <a:ext cx="20708" cy="1163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0" name="Straight Connector 649"/>
            <p:cNvCxnSpPr>
              <a:stCxn id="489" idx="0"/>
              <a:endCxn id="643" idx="2"/>
            </p:cNvCxnSpPr>
            <p:nvPr/>
          </p:nvCxnSpPr>
          <p:spPr bwMode="auto">
            <a:xfrm flipH="1" flipV="1">
              <a:off x="8848574" y="4838669"/>
              <a:ext cx="16858" cy="10010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3" name="Straight Connector 652"/>
            <p:cNvCxnSpPr/>
            <p:nvPr/>
          </p:nvCxnSpPr>
          <p:spPr bwMode="auto">
            <a:xfrm flipV="1">
              <a:off x="615348" y="2697645"/>
              <a:ext cx="172421" cy="350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56" name="TextBox 655"/>
            <p:cNvSpPr txBox="1"/>
            <p:nvPr/>
          </p:nvSpPr>
          <p:spPr>
            <a:xfrm>
              <a:off x="136474" y="2516487"/>
              <a:ext cx="5229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WE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0" name="Triangle 189"/>
            <p:cNvSpPr/>
            <p:nvPr/>
          </p:nvSpPr>
          <p:spPr bwMode="auto">
            <a:xfrm rot="5400000">
              <a:off x="1260464" y="2584116"/>
              <a:ext cx="299393" cy="406899"/>
            </a:xfrm>
            <a:prstGeom prst="triangl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1" name="Oval 190"/>
            <p:cNvSpPr/>
            <p:nvPr/>
          </p:nvSpPr>
          <p:spPr bwMode="auto">
            <a:xfrm>
              <a:off x="1597959" y="2743200"/>
              <a:ext cx="94648" cy="8637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61" name="TextBox 160"/>
          <p:cNvSpPr txBox="1"/>
          <p:nvPr/>
        </p:nvSpPr>
        <p:spPr>
          <a:xfrm>
            <a:off x="304800" y="997803"/>
            <a:ext cx="81211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000000"/>
                </a:solidFill>
                <a:latin typeface="Tahoma"/>
                <a:ea typeface="Cambria" charset="0"/>
                <a:cs typeface="Cambria" charset="0"/>
              </a:rPr>
              <a:t>Let’s e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nable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reading and writing to a memory array</a:t>
            </a:r>
            <a:endParaRPr kumimoji="0" lang="en-US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4435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Bigger Memory Array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05" name="Straight Connector 104"/>
          <p:cNvCxnSpPr/>
          <p:nvPr/>
        </p:nvCxnSpPr>
        <p:spPr bwMode="auto">
          <a:xfrm>
            <a:off x="1838719" y="1995259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7" name="Straight Connector 136"/>
          <p:cNvCxnSpPr/>
          <p:nvPr/>
        </p:nvCxnSpPr>
        <p:spPr bwMode="auto">
          <a:xfrm>
            <a:off x="1453483" y="1798380"/>
            <a:ext cx="6627018" cy="39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3" name="TextBox 152"/>
          <p:cNvSpPr txBox="1"/>
          <p:nvPr/>
        </p:nvSpPr>
        <p:spPr>
          <a:xfrm>
            <a:off x="1811375" y="1090213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[2]</a:t>
            </a:r>
          </a:p>
        </p:txBody>
      </p:sp>
      <p:cxnSp>
        <p:nvCxnSpPr>
          <p:cNvPr id="237" name="Straight Connector 236"/>
          <p:cNvCxnSpPr/>
          <p:nvPr/>
        </p:nvCxnSpPr>
        <p:spPr bwMode="auto">
          <a:xfrm flipH="1">
            <a:off x="6879003" y="234042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8" name="Straight Connector 237"/>
          <p:cNvCxnSpPr/>
          <p:nvPr/>
        </p:nvCxnSpPr>
        <p:spPr bwMode="auto">
          <a:xfrm flipV="1">
            <a:off x="6762738" y="222653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9" name="Straight Connector 238"/>
          <p:cNvCxnSpPr/>
          <p:nvPr/>
        </p:nvCxnSpPr>
        <p:spPr bwMode="auto">
          <a:xfrm>
            <a:off x="6879003" y="199500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5" name="Straight Connector 244"/>
          <p:cNvCxnSpPr/>
          <p:nvPr/>
        </p:nvCxnSpPr>
        <p:spPr bwMode="auto">
          <a:xfrm flipH="1">
            <a:off x="4606002" y="234042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6" name="Straight Connector 245"/>
          <p:cNvCxnSpPr/>
          <p:nvPr/>
        </p:nvCxnSpPr>
        <p:spPr bwMode="auto">
          <a:xfrm flipV="1">
            <a:off x="4489737" y="222653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7" name="Straight Connector 246"/>
          <p:cNvCxnSpPr/>
          <p:nvPr/>
        </p:nvCxnSpPr>
        <p:spPr bwMode="auto">
          <a:xfrm>
            <a:off x="4606002" y="199500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4" name="TextBox 253"/>
          <p:cNvSpPr txBox="1"/>
          <p:nvPr/>
        </p:nvSpPr>
        <p:spPr>
          <a:xfrm>
            <a:off x="4196115" y="108645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[1]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090302" y="1469511"/>
            <a:ext cx="4673072" cy="3891629"/>
            <a:chOff x="2090302" y="1469511"/>
            <a:chExt cx="4673072" cy="4169289"/>
          </a:xfrm>
        </p:grpSpPr>
        <p:cxnSp>
          <p:nvCxnSpPr>
            <p:cNvPr id="124" name="Straight Connector 123"/>
            <p:cNvCxnSpPr/>
            <p:nvPr/>
          </p:nvCxnSpPr>
          <p:spPr bwMode="auto">
            <a:xfrm>
              <a:off x="2090302" y="1473272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3" name="Straight Connector 252"/>
            <p:cNvCxnSpPr/>
            <p:nvPr/>
          </p:nvCxnSpPr>
          <p:spPr bwMode="auto">
            <a:xfrm>
              <a:off x="4475042" y="1469511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5" name="Straight Connector 254"/>
            <p:cNvCxnSpPr/>
            <p:nvPr/>
          </p:nvCxnSpPr>
          <p:spPr bwMode="auto">
            <a:xfrm>
              <a:off x="6760972" y="1469511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56" name="TextBox 255"/>
          <p:cNvSpPr txBox="1"/>
          <p:nvPr/>
        </p:nvSpPr>
        <p:spPr>
          <a:xfrm>
            <a:off x="6482045" y="108645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257" name="Straight Connector 256"/>
          <p:cNvCxnSpPr/>
          <p:nvPr/>
        </p:nvCxnSpPr>
        <p:spPr bwMode="auto">
          <a:xfrm>
            <a:off x="1638440" y="1937510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9" name="Straight Connector 258"/>
          <p:cNvCxnSpPr>
            <a:stCxn id="279" idx="2"/>
          </p:cNvCxnSpPr>
          <p:nvPr/>
        </p:nvCxnSpPr>
        <p:spPr bwMode="auto">
          <a:xfrm flipV="1">
            <a:off x="619774" y="2050610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1" name="Straight Connector 260"/>
          <p:cNvCxnSpPr/>
          <p:nvPr/>
        </p:nvCxnSpPr>
        <p:spPr bwMode="auto">
          <a:xfrm flipV="1">
            <a:off x="1638791" y="1800336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Delay 103"/>
          <p:cNvSpPr/>
          <p:nvPr/>
        </p:nvSpPr>
        <p:spPr bwMode="auto">
          <a:xfrm>
            <a:off x="1723272" y="1887016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65" name="Straight Connector 264"/>
          <p:cNvCxnSpPr>
            <a:stCxn id="278" idx="6"/>
          </p:cNvCxnSpPr>
          <p:nvPr/>
        </p:nvCxnSpPr>
        <p:spPr bwMode="auto">
          <a:xfrm>
            <a:off x="805058" y="1862307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7" name="Straight Connector 266"/>
          <p:cNvCxnSpPr/>
          <p:nvPr/>
        </p:nvCxnSpPr>
        <p:spPr bwMode="auto">
          <a:xfrm flipV="1">
            <a:off x="964525" y="1730522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6" name="Delay 135"/>
          <p:cNvSpPr/>
          <p:nvPr/>
        </p:nvSpPr>
        <p:spPr bwMode="auto">
          <a:xfrm>
            <a:off x="1245311" y="1609886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69" name="Straight Connector 268"/>
          <p:cNvCxnSpPr/>
          <p:nvPr/>
        </p:nvCxnSpPr>
        <p:spPr bwMode="auto">
          <a:xfrm flipH="1">
            <a:off x="935687" y="1316182"/>
            <a:ext cx="7916" cy="35344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0" name="Straight Connector 269"/>
          <p:cNvCxnSpPr/>
          <p:nvPr/>
        </p:nvCxnSpPr>
        <p:spPr bwMode="auto">
          <a:xfrm>
            <a:off x="749640" y="1288473"/>
            <a:ext cx="4560" cy="367831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1" name="Straight Connector 270"/>
          <p:cNvCxnSpPr/>
          <p:nvPr/>
        </p:nvCxnSpPr>
        <p:spPr bwMode="auto">
          <a:xfrm flipH="1">
            <a:off x="663544" y="1704109"/>
            <a:ext cx="2969" cy="35021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7" name="Oval 276"/>
          <p:cNvSpPr/>
          <p:nvPr/>
        </p:nvSpPr>
        <p:spPr bwMode="auto">
          <a:xfrm>
            <a:off x="895760" y="1682722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8" name="Oval 277"/>
          <p:cNvSpPr/>
          <p:nvPr/>
        </p:nvSpPr>
        <p:spPr bwMode="auto">
          <a:xfrm>
            <a:off x="710410" y="181480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9" name="Oval 278"/>
          <p:cNvSpPr/>
          <p:nvPr/>
        </p:nvSpPr>
        <p:spPr bwMode="auto">
          <a:xfrm>
            <a:off x="619774" y="2004898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84" name="Straight Connector 283"/>
          <p:cNvCxnSpPr/>
          <p:nvPr/>
        </p:nvCxnSpPr>
        <p:spPr bwMode="auto">
          <a:xfrm>
            <a:off x="1838719" y="2979107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5" name="Straight Connector 284"/>
          <p:cNvCxnSpPr/>
          <p:nvPr/>
        </p:nvCxnSpPr>
        <p:spPr bwMode="auto">
          <a:xfrm>
            <a:off x="1453483" y="2782228"/>
            <a:ext cx="6613766" cy="72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/>
          <p:cNvCxnSpPr/>
          <p:nvPr/>
        </p:nvCxnSpPr>
        <p:spPr bwMode="auto">
          <a:xfrm flipH="1">
            <a:off x="6879003" y="3324271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/>
          <p:cNvCxnSpPr/>
          <p:nvPr/>
        </p:nvCxnSpPr>
        <p:spPr bwMode="auto">
          <a:xfrm flipV="1">
            <a:off x="6762738" y="3210381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8" name="Straight Connector 327"/>
          <p:cNvCxnSpPr/>
          <p:nvPr/>
        </p:nvCxnSpPr>
        <p:spPr bwMode="auto">
          <a:xfrm>
            <a:off x="6879003" y="2978853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/>
          <p:cNvCxnSpPr/>
          <p:nvPr/>
        </p:nvCxnSpPr>
        <p:spPr bwMode="auto">
          <a:xfrm flipH="1">
            <a:off x="4606002" y="3324271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/>
          <p:cNvCxnSpPr/>
          <p:nvPr/>
        </p:nvCxnSpPr>
        <p:spPr bwMode="auto">
          <a:xfrm flipV="1">
            <a:off x="4489737" y="3210381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/>
          <p:cNvCxnSpPr/>
          <p:nvPr/>
        </p:nvCxnSpPr>
        <p:spPr bwMode="auto">
          <a:xfrm>
            <a:off x="4606002" y="2978853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/>
          <p:cNvCxnSpPr/>
          <p:nvPr/>
        </p:nvCxnSpPr>
        <p:spPr bwMode="auto">
          <a:xfrm>
            <a:off x="1638440" y="2921358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/>
          <p:cNvCxnSpPr/>
          <p:nvPr/>
        </p:nvCxnSpPr>
        <p:spPr bwMode="auto">
          <a:xfrm flipV="1">
            <a:off x="619774" y="3034458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/>
          <p:cNvCxnSpPr/>
          <p:nvPr/>
        </p:nvCxnSpPr>
        <p:spPr bwMode="auto">
          <a:xfrm flipV="1">
            <a:off x="1638791" y="2784184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4" name="Delay 343"/>
          <p:cNvSpPr/>
          <p:nvPr/>
        </p:nvSpPr>
        <p:spPr bwMode="auto">
          <a:xfrm>
            <a:off x="1723272" y="2870864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45" name="Straight Connector 344"/>
          <p:cNvCxnSpPr/>
          <p:nvPr/>
        </p:nvCxnSpPr>
        <p:spPr bwMode="auto">
          <a:xfrm>
            <a:off x="805058" y="2846155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6" name="Straight Connector 345"/>
          <p:cNvCxnSpPr/>
          <p:nvPr/>
        </p:nvCxnSpPr>
        <p:spPr bwMode="auto">
          <a:xfrm flipV="1">
            <a:off x="964525" y="2714370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7" name="Delay 346"/>
          <p:cNvSpPr/>
          <p:nvPr/>
        </p:nvSpPr>
        <p:spPr bwMode="auto">
          <a:xfrm>
            <a:off x="1245311" y="2593734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8" name="Oval 347"/>
          <p:cNvSpPr/>
          <p:nvPr/>
        </p:nvSpPr>
        <p:spPr bwMode="auto">
          <a:xfrm>
            <a:off x="895760" y="266657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9" name="Oval 348"/>
          <p:cNvSpPr/>
          <p:nvPr/>
        </p:nvSpPr>
        <p:spPr bwMode="auto">
          <a:xfrm>
            <a:off x="710410" y="2798648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0" name="Oval 349"/>
          <p:cNvSpPr/>
          <p:nvPr/>
        </p:nvSpPr>
        <p:spPr bwMode="auto">
          <a:xfrm>
            <a:off x="619774" y="2988746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51" name="Straight Connector 350"/>
          <p:cNvCxnSpPr/>
          <p:nvPr/>
        </p:nvCxnSpPr>
        <p:spPr bwMode="auto">
          <a:xfrm>
            <a:off x="1838719" y="4035278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/>
          <p:cNvCxnSpPr/>
          <p:nvPr/>
        </p:nvCxnSpPr>
        <p:spPr bwMode="auto">
          <a:xfrm flipV="1">
            <a:off x="1453483" y="3836504"/>
            <a:ext cx="6607140" cy="18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/>
          <p:cNvCxnSpPr/>
          <p:nvPr/>
        </p:nvCxnSpPr>
        <p:spPr bwMode="auto">
          <a:xfrm>
            <a:off x="2552225" y="4460709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/>
          <p:cNvCxnSpPr/>
          <p:nvPr/>
        </p:nvCxnSpPr>
        <p:spPr bwMode="auto">
          <a:xfrm>
            <a:off x="2552225" y="4308652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4" name="Straight Connector 363"/>
          <p:cNvCxnSpPr/>
          <p:nvPr/>
        </p:nvCxnSpPr>
        <p:spPr bwMode="auto">
          <a:xfrm>
            <a:off x="2688855" y="4286169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6" name="Straight Connector 365"/>
          <p:cNvCxnSpPr/>
          <p:nvPr/>
        </p:nvCxnSpPr>
        <p:spPr bwMode="auto">
          <a:xfrm flipV="1">
            <a:off x="3001100" y="4465042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7" name="Delay 366"/>
          <p:cNvSpPr/>
          <p:nvPr/>
        </p:nvSpPr>
        <p:spPr bwMode="auto">
          <a:xfrm>
            <a:off x="2916492" y="4264237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8" name="Delay 367"/>
          <p:cNvSpPr/>
          <p:nvPr/>
        </p:nvSpPr>
        <p:spPr bwMode="auto">
          <a:xfrm>
            <a:off x="2916492" y="4423301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69" name="Straight Connector 368"/>
          <p:cNvCxnSpPr/>
          <p:nvPr/>
        </p:nvCxnSpPr>
        <p:spPr bwMode="auto">
          <a:xfrm>
            <a:off x="2831884" y="4444784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0" name="Straight Connector 369"/>
          <p:cNvCxnSpPr/>
          <p:nvPr/>
        </p:nvCxnSpPr>
        <p:spPr bwMode="auto">
          <a:xfrm>
            <a:off x="2831884" y="4324800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1" name="Straight Connector 370"/>
          <p:cNvCxnSpPr/>
          <p:nvPr/>
        </p:nvCxnSpPr>
        <p:spPr bwMode="auto">
          <a:xfrm>
            <a:off x="2831884" y="4324800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2" name="Straight Connector 371"/>
          <p:cNvCxnSpPr/>
          <p:nvPr/>
        </p:nvCxnSpPr>
        <p:spPr bwMode="auto">
          <a:xfrm>
            <a:off x="2831884" y="4420788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3" name="Straight Connector 372"/>
          <p:cNvCxnSpPr/>
          <p:nvPr/>
        </p:nvCxnSpPr>
        <p:spPr bwMode="auto">
          <a:xfrm flipH="1" flipV="1">
            <a:off x="2831884" y="4348797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4" name="Straight Connector 373"/>
          <p:cNvCxnSpPr/>
          <p:nvPr/>
        </p:nvCxnSpPr>
        <p:spPr bwMode="auto">
          <a:xfrm flipV="1">
            <a:off x="2831884" y="4351311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5" name="Straight Connector 374"/>
          <p:cNvCxnSpPr/>
          <p:nvPr/>
        </p:nvCxnSpPr>
        <p:spPr bwMode="auto">
          <a:xfrm>
            <a:off x="3180891" y="4420788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6" name="Straight Connector 375"/>
          <p:cNvCxnSpPr/>
          <p:nvPr/>
        </p:nvCxnSpPr>
        <p:spPr bwMode="auto">
          <a:xfrm>
            <a:off x="3180891" y="4306010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7" name="Oval 376"/>
          <p:cNvSpPr/>
          <p:nvPr/>
        </p:nvSpPr>
        <p:spPr bwMode="auto">
          <a:xfrm>
            <a:off x="3173840" y="4300804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8" name="Oval 377"/>
          <p:cNvSpPr/>
          <p:nvPr/>
        </p:nvSpPr>
        <p:spPr bwMode="auto">
          <a:xfrm>
            <a:off x="3001540" y="4300804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9" name="Oval 378"/>
          <p:cNvSpPr/>
          <p:nvPr/>
        </p:nvSpPr>
        <p:spPr bwMode="auto">
          <a:xfrm>
            <a:off x="3001838" y="446070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0" name="Delay 379"/>
          <p:cNvSpPr/>
          <p:nvPr/>
        </p:nvSpPr>
        <p:spPr bwMode="auto">
          <a:xfrm>
            <a:off x="2590860" y="4244661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1" name="Delay 380"/>
          <p:cNvSpPr/>
          <p:nvPr/>
        </p:nvSpPr>
        <p:spPr bwMode="auto">
          <a:xfrm>
            <a:off x="2590882" y="4442009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2" name="Oval 381"/>
          <p:cNvSpPr/>
          <p:nvPr/>
        </p:nvSpPr>
        <p:spPr bwMode="auto">
          <a:xfrm>
            <a:off x="2675909" y="4281228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3" name="Oval 382"/>
          <p:cNvSpPr/>
          <p:nvPr/>
        </p:nvSpPr>
        <p:spPr bwMode="auto">
          <a:xfrm>
            <a:off x="2676229" y="4479417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84" name="Straight Connector 383"/>
          <p:cNvCxnSpPr/>
          <p:nvPr/>
        </p:nvCxnSpPr>
        <p:spPr bwMode="auto">
          <a:xfrm>
            <a:off x="2689712" y="4484265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5" name="Straight Connector 384"/>
          <p:cNvCxnSpPr/>
          <p:nvPr/>
        </p:nvCxnSpPr>
        <p:spPr bwMode="auto">
          <a:xfrm flipV="1">
            <a:off x="2552225" y="4309256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6" name="Straight Connector 385"/>
          <p:cNvCxnSpPr/>
          <p:nvPr/>
        </p:nvCxnSpPr>
        <p:spPr bwMode="auto">
          <a:xfrm flipH="1">
            <a:off x="2208542" y="438044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7" name="Oval 386"/>
          <p:cNvSpPr/>
          <p:nvPr/>
        </p:nvSpPr>
        <p:spPr bwMode="auto">
          <a:xfrm>
            <a:off x="2544862" y="4375074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8" name="Oval 387"/>
          <p:cNvSpPr/>
          <p:nvPr/>
        </p:nvSpPr>
        <p:spPr bwMode="auto">
          <a:xfrm>
            <a:off x="2576491" y="450168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89" name="Straight Connector 388"/>
          <p:cNvCxnSpPr/>
          <p:nvPr/>
        </p:nvCxnSpPr>
        <p:spPr bwMode="auto">
          <a:xfrm flipV="1">
            <a:off x="2364901" y="4506605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0" name="Straight Connector 389"/>
          <p:cNvCxnSpPr/>
          <p:nvPr/>
        </p:nvCxnSpPr>
        <p:spPr bwMode="auto">
          <a:xfrm flipV="1">
            <a:off x="2092277" y="426655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1" name="Straight Connector 390"/>
          <p:cNvCxnSpPr/>
          <p:nvPr/>
        </p:nvCxnSpPr>
        <p:spPr bwMode="auto">
          <a:xfrm flipH="1" flipV="1">
            <a:off x="2365603" y="4267300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/>
          <p:cNvCxnSpPr/>
          <p:nvPr/>
        </p:nvCxnSpPr>
        <p:spPr bwMode="auto">
          <a:xfrm>
            <a:off x="2208542" y="403502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3" name="Straight Connector 392"/>
          <p:cNvCxnSpPr/>
          <p:nvPr/>
        </p:nvCxnSpPr>
        <p:spPr bwMode="auto">
          <a:xfrm flipH="1">
            <a:off x="6879003" y="4380442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4" name="Straight Connector 393"/>
          <p:cNvCxnSpPr/>
          <p:nvPr/>
        </p:nvCxnSpPr>
        <p:spPr bwMode="auto">
          <a:xfrm flipV="1">
            <a:off x="6762738" y="4266552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5" name="Straight Connector 394"/>
          <p:cNvCxnSpPr/>
          <p:nvPr/>
        </p:nvCxnSpPr>
        <p:spPr bwMode="auto">
          <a:xfrm>
            <a:off x="6879003" y="4035024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0" name="Straight Connector 399"/>
          <p:cNvCxnSpPr/>
          <p:nvPr/>
        </p:nvCxnSpPr>
        <p:spPr bwMode="auto">
          <a:xfrm flipH="1">
            <a:off x="4606002" y="4380442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1" name="Straight Connector 400"/>
          <p:cNvCxnSpPr/>
          <p:nvPr/>
        </p:nvCxnSpPr>
        <p:spPr bwMode="auto">
          <a:xfrm flipV="1">
            <a:off x="4489737" y="4266552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2" name="Straight Connector 401"/>
          <p:cNvCxnSpPr/>
          <p:nvPr/>
        </p:nvCxnSpPr>
        <p:spPr bwMode="auto">
          <a:xfrm>
            <a:off x="4606002" y="4035024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8" name="Straight Connector 407"/>
          <p:cNvCxnSpPr/>
          <p:nvPr/>
        </p:nvCxnSpPr>
        <p:spPr bwMode="auto">
          <a:xfrm>
            <a:off x="1638440" y="3977529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9" name="Straight Connector 408"/>
          <p:cNvCxnSpPr/>
          <p:nvPr/>
        </p:nvCxnSpPr>
        <p:spPr bwMode="auto">
          <a:xfrm flipV="1">
            <a:off x="619774" y="4090629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0" name="Straight Connector 409"/>
          <p:cNvCxnSpPr/>
          <p:nvPr/>
        </p:nvCxnSpPr>
        <p:spPr bwMode="auto">
          <a:xfrm flipV="1">
            <a:off x="1638791" y="3840355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1" name="Delay 410"/>
          <p:cNvSpPr/>
          <p:nvPr/>
        </p:nvSpPr>
        <p:spPr bwMode="auto">
          <a:xfrm>
            <a:off x="1723272" y="3927035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12" name="Straight Connector 411"/>
          <p:cNvCxnSpPr/>
          <p:nvPr/>
        </p:nvCxnSpPr>
        <p:spPr bwMode="auto">
          <a:xfrm>
            <a:off x="805058" y="3902326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3" name="Straight Connector 412"/>
          <p:cNvCxnSpPr/>
          <p:nvPr/>
        </p:nvCxnSpPr>
        <p:spPr bwMode="auto">
          <a:xfrm flipV="1">
            <a:off x="964525" y="3770541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4" name="Delay 413"/>
          <p:cNvSpPr/>
          <p:nvPr/>
        </p:nvSpPr>
        <p:spPr bwMode="auto">
          <a:xfrm>
            <a:off x="1245311" y="3649905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5" name="Oval 414"/>
          <p:cNvSpPr/>
          <p:nvPr/>
        </p:nvSpPr>
        <p:spPr bwMode="auto">
          <a:xfrm>
            <a:off x="895760" y="3722741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6" name="Oval 415"/>
          <p:cNvSpPr/>
          <p:nvPr/>
        </p:nvSpPr>
        <p:spPr bwMode="auto">
          <a:xfrm>
            <a:off x="710410" y="3854819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7" name="Oval 416"/>
          <p:cNvSpPr/>
          <p:nvPr/>
        </p:nvSpPr>
        <p:spPr bwMode="auto">
          <a:xfrm>
            <a:off x="619774" y="4044917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18" name="Straight Connector 417"/>
          <p:cNvCxnSpPr/>
          <p:nvPr/>
        </p:nvCxnSpPr>
        <p:spPr bwMode="auto">
          <a:xfrm>
            <a:off x="1818666" y="5116001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9" name="Straight Connector 418"/>
          <p:cNvCxnSpPr/>
          <p:nvPr/>
        </p:nvCxnSpPr>
        <p:spPr bwMode="auto">
          <a:xfrm>
            <a:off x="1433430" y="4919122"/>
            <a:ext cx="6597074" cy="22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9" name="Straight Connector 428"/>
          <p:cNvCxnSpPr/>
          <p:nvPr/>
        </p:nvCxnSpPr>
        <p:spPr bwMode="auto">
          <a:xfrm>
            <a:off x="2532172" y="5541432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0" name="Straight Connector 429"/>
          <p:cNvCxnSpPr/>
          <p:nvPr/>
        </p:nvCxnSpPr>
        <p:spPr bwMode="auto">
          <a:xfrm>
            <a:off x="2532172" y="5389375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1" name="Straight Connector 430"/>
          <p:cNvCxnSpPr/>
          <p:nvPr/>
        </p:nvCxnSpPr>
        <p:spPr bwMode="auto">
          <a:xfrm>
            <a:off x="2668802" y="5366892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3" name="Straight Connector 432"/>
          <p:cNvCxnSpPr/>
          <p:nvPr/>
        </p:nvCxnSpPr>
        <p:spPr bwMode="auto">
          <a:xfrm flipV="1">
            <a:off x="2981047" y="5545765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4" name="Delay 433"/>
          <p:cNvSpPr/>
          <p:nvPr/>
        </p:nvSpPr>
        <p:spPr bwMode="auto">
          <a:xfrm>
            <a:off x="2896439" y="5344960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5" name="Delay 434"/>
          <p:cNvSpPr/>
          <p:nvPr/>
        </p:nvSpPr>
        <p:spPr bwMode="auto">
          <a:xfrm>
            <a:off x="2896439" y="5504024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36" name="Straight Connector 435"/>
          <p:cNvCxnSpPr/>
          <p:nvPr/>
        </p:nvCxnSpPr>
        <p:spPr bwMode="auto">
          <a:xfrm>
            <a:off x="2811831" y="5525507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7" name="Straight Connector 436"/>
          <p:cNvCxnSpPr/>
          <p:nvPr/>
        </p:nvCxnSpPr>
        <p:spPr bwMode="auto">
          <a:xfrm>
            <a:off x="2811831" y="5405523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8" name="Straight Connector 437"/>
          <p:cNvCxnSpPr/>
          <p:nvPr/>
        </p:nvCxnSpPr>
        <p:spPr bwMode="auto">
          <a:xfrm>
            <a:off x="2811831" y="5405523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9" name="Straight Connector 438"/>
          <p:cNvCxnSpPr/>
          <p:nvPr/>
        </p:nvCxnSpPr>
        <p:spPr bwMode="auto">
          <a:xfrm>
            <a:off x="2811831" y="5501511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0" name="Straight Connector 439"/>
          <p:cNvCxnSpPr/>
          <p:nvPr/>
        </p:nvCxnSpPr>
        <p:spPr bwMode="auto">
          <a:xfrm flipH="1" flipV="1">
            <a:off x="2811831" y="5429520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1" name="Straight Connector 440"/>
          <p:cNvCxnSpPr/>
          <p:nvPr/>
        </p:nvCxnSpPr>
        <p:spPr bwMode="auto">
          <a:xfrm flipV="1">
            <a:off x="2811831" y="5432034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2" name="Straight Connector 441"/>
          <p:cNvCxnSpPr/>
          <p:nvPr/>
        </p:nvCxnSpPr>
        <p:spPr bwMode="auto">
          <a:xfrm>
            <a:off x="3160838" y="5501511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3" name="Straight Connector 442"/>
          <p:cNvCxnSpPr/>
          <p:nvPr/>
        </p:nvCxnSpPr>
        <p:spPr bwMode="auto">
          <a:xfrm>
            <a:off x="3160838" y="5386733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4" name="Oval 443"/>
          <p:cNvSpPr/>
          <p:nvPr/>
        </p:nvSpPr>
        <p:spPr bwMode="auto">
          <a:xfrm>
            <a:off x="3153787" y="5381527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5" name="Oval 444"/>
          <p:cNvSpPr/>
          <p:nvPr/>
        </p:nvSpPr>
        <p:spPr bwMode="auto">
          <a:xfrm>
            <a:off x="2981487" y="5381527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6" name="Oval 445"/>
          <p:cNvSpPr/>
          <p:nvPr/>
        </p:nvSpPr>
        <p:spPr bwMode="auto">
          <a:xfrm>
            <a:off x="2981785" y="5541432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7" name="Delay 446"/>
          <p:cNvSpPr/>
          <p:nvPr/>
        </p:nvSpPr>
        <p:spPr bwMode="auto">
          <a:xfrm>
            <a:off x="2570807" y="5325384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8" name="Delay 447"/>
          <p:cNvSpPr/>
          <p:nvPr/>
        </p:nvSpPr>
        <p:spPr bwMode="auto">
          <a:xfrm>
            <a:off x="2570829" y="552273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9" name="Oval 448"/>
          <p:cNvSpPr/>
          <p:nvPr/>
        </p:nvSpPr>
        <p:spPr bwMode="auto">
          <a:xfrm>
            <a:off x="2655856" y="5361951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0" name="Oval 449"/>
          <p:cNvSpPr/>
          <p:nvPr/>
        </p:nvSpPr>
        <p:spPr bwMode="auto">
          <a:xfrm>
            <a:off x="2656176" y="556014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51" name="Straight Connector 450"/>
          <p:cNvCxnSpPr/>
          <p:nvPr/>
        </p:nvCxnSpPr>
        <p:spPr bwMode="auto">
          <a:xfrm>
            <a:off x="2669659" y="5564988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2" name="Straight Connector 451"/>
          <p:cNvCxnSpPr/>
          <p:nvPr/>
        </p:nvCxnSpPr>
        <p:spPr bwMode="auto">
          <a:xfrm flipV="1">
            <a:off x="2532172" y="5389979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3" name="Straight Connector 452"/>
          <p:cNvCxnSpPr/>
          <p:nvPr/>
        </p:nvCxnSpPr>
        <p:spPr bwMode="auto">
          <a:xfrm flipH="1">
            <a:off x="2188489" y="5461166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4" name="Oval 453"/>
          <p:cNvSpPr/>
          <p:nvPr/>
        </p:nvSpPr>
        <p:spPr bwMode="auto">
          <a:xfrm>
            <a:off x="2524809" y="5455797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5" name="Oval 454"/>
          <p:cNvSpPr/>
          <p:nvPr/>
        </p:nvSpPr>
        <p:spPr bwMode="auto">
          <a:xfrm>
            <a:off x="2556438" y="5582412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56" name="Straight Connector 455"/>
          <p:cNvCxnSpPr/>
          <p:nvPr/>
        </p:nvCxnSpPr>
        <p:spPr bwMode="auto">
          <a:xfrm flipV="1">
            <a:off x="2344848" y="5587328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7" name="Straight Connector 456"/>
          <p:cNvCxnSpPr/>
          <p:nvPr/>
        </p:nvCxnSpPr>
        <p:spPr bwMode="auto">
          <a:xfrm flipV="1">
            <a:off x="2072224" y="5347276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8" name="Straight Connector 457"/>
          <p:cNvCxnSpPr/>
          <p:nvPr/>
        </p:nvCxnSpPr>
        <p:spPr bwMode="auto">
          <a:xfrm flipH="1" flipV="1">
            <a:off x="2345550" y="5348023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8" name="Straight Connector 427"/>
          <p:cNvCxnSpPr/>
          <p:nvPr/>
        </p:nvCxnSpPr>
        <p:spPr bwMode="auto">
          <a:xfrm>
            <a:off x="2188489" y="5115748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0" name="Straight Connector 459"/>
          <p:cNvCxnSpPr/>
          <p:nvPr/>
        </p:nvCxnSpPr>
        <p:spPr bwMode="auto">
          <a:xfrm flipH="1">
            <a:off x="6858950" y="5461165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1" name="Straight Connector 460"/>
          <p:cNvCxnSpPr/>
          <p:nvPr/>
        </p:nvCxnSpPr>
        <p:spPr bwMode="auto">
          <a:xfrm flipV="1">
            <a:off x="6742685" y="5347275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2" name="Straight Connector 461"/>
          <p:cNvCxnSpPr/>
          <p:nvPr/>
        </p:nvCxnSpPr>
        <p:spPr bwMode="auto">
          <a:xfrm>
            <a:off x="6858950" y="5115747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7" name="Straight Connector 466"/>
          <p:cNvCxnSpPr/>
          <p:nvPr/>
        </p:nvCxnSpPr>
        <p:spPr bwMode="auto">
          <a:xfrm flipH="1">
            <a:off x="4585949" y="5461165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8" name="Straight Connector 467"/>
          <p:cNvCxnSpPr/>
          <p:nvPr/>
        </p:nvCxnSpPr>
        <p:spPr bwMode="auto">
          <a:xfrm flipV="1">
            <a:off x="4469684" y="5347275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9" name="Straight Connector 468"/>
          <p:cNvCxnSpPr/>
          <p:nvPr/>
        </p:nvCxnSpPr>
        <p:spPr bwMode="auto">
          <a:xfrm>
            <a:off x="4585949" y="5115747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6" name="Rectangle 105"/>
          <p:cNvSpPr/>
          <p:nvPr/>
        </p:nvSpPr>
        <p:spPr bwMode="auto">
          <a:xfrm>
            <a:off x="2302035" y="21336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2552225" y="2420690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2552225" y="2268633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2688855" y="2246150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3001100" y="2425023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Delay 10"/>
          <p:cNvSpPr/>
          <p:nvPr/>
        </p:nvSpPr>
        <p:spPr bwMode="auto">
          <a:xfrm>
            <a:off x="2916492" y="2224218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Delay 11"/>
          <p:cNvSpPr/>
          <p:nvPr/>
        </p:nvSpPr>
        <p:spPr bwMode="auto">
          <a:xfrm>
            <a:off x="2916492" y="238328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2831884" y="2404765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2831884" y="2284781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2831884" y="2284781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2831884" y="2380769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H="1" flipV="1">
            <a:off x="2831884" y="2308778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2831884" y="2311292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3180891" y="2380769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3180891" y="2265991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Oval 20"/>
          <p:cNvSpPr/>
          <p:nvPr/>
        </p:nvSpPr>
        <p:spPr bwMode="auto">
          <a:xfrm>
            <a:off x="3173840" y="2260785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3001540" y="2260785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3001838" y="242069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Delay 23"/>
          <p:cNvSpPr/>
          <p:nvPr/>
        </p:nvSpPr>
        <p:spPr bwMode="auto">
          <a:xfrm>
            <a:off x="2590860" y="220464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Delay 24"/>
          <p:cNvSpPr/>
          <p:nvPr/>
        </p:nvSpPr>
        <p:spPr bwMode="auto">
          <a:xfrm>
            <a:off x="2590883" y="2401990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2675909" y="224120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2676229" y="2439398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2689712" y="2444246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2552225" y="2269237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>
            <a:stCxn id="31" idx="2"/>
          </p:cNvCxnSpPr>
          <p:nvPr/>
        </p:nvCxnSpPr>
        <p:spPr bwMode="auto">
          <a:xfrm flipH="1">
            <a:off x="2208542" y="2340424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Oval 30"/>
          <p:cNvSpPr/>
          <p:nvPr/>
        </p:nvSpPr>
        <p:spPr bwMode="auto">
          <a:xfrm>
            <a:off x="2544862" y="2335055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2576491" y="246167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flipV="1">
            <a:off x="2364901" y="2466586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2092277" y="2226534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H="1" flipV="1">
            <a:off x="2365603" y="2227281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>
            <a:off x="2208542" y="1995006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5" name="Straight Connector 474"/>
          <p:cNvCxnSpPr/>
          <p:nvPr/>
        </p:nvCxnSpPr>
        <p:spPr bwMode="auto">
          <a:xfrm>
            <a:off x="1618387" y="5058252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6" name="Straight Connector 475"/>
          <p:cNvCxnSpPr/>
          <p:nvPr/>
        </p:nvCxnSpPr>
        <p:spPr bwMode="auto">
          <a:xfrm flipV="1">
            <a:off x="599721" y="5171352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7" name="Straight Connector 476"/>
          <p:cNvCxnSpPr/>
          <p:nvPr/>
        </p:nvCxnSpPr>
        <p:spPr bwMode="auto">
          <a:xfrm flipV="1">
            <a:off x="1618738" y="4921078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8" name="Delay 477"/>
          <p:cNvSpPr/>
          <p:nvPr/>
        </p:nvSpPr>
        <p:spPr bwMode="auto">
          <a:xfrm>
            <a:off x="1703219" y="50077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79" name="Straight Connector 478"/>
          <p:cNvCxnSpPr/>
          <p:nvPr/>
        </p:nvCxnSpPr>
        <p:spPr bwMode="auto">
          <a:xfrm>
            <a:off x="785005" y="4983049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0" name="Straight Connector 479"/>
          <p:cNvCxnSpPr/>
          <p:nvPr/>
        </p:nvCxnSpPr>
        <p:spPr bwMode="auto">
          <a:xfrm flipV="1">
            <a:off x="944472" y="4851264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1" name="Delay 480"/>
          <p:cNvSpPr/>
          <p:nvPr/>
        </p:nvSpPr>
        <p:spPr bwMode="auto">
          <a:xfrm>
            <a:off x="1225258" y="4730628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2" name="Oval 481"/>
          <p:cNvSpPr/>
          <p:nvPr/>
        </p:nvSpPr>
        <p:spPr bwMode="auto">
          <a:xfrm>
            <a:off x="875707" y="4803464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3" name="Oval 482"/>
          <p:cNvSpPr/>
          <p:nvPr/>
        </p:nvSpPr>
        <p:spPr bwMode="auto">
          <a:xfrm>
            <a:off x="690357" y="4935542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4" name="Oval 483"/>
          <p:cNvSpPr/>
          <p:nvPr/>
        </p:nvSpPr>
        <p:spPr bwMode="auto">
          <a:xfrm>
            <a:off x="599721" y="512564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7" name="TextBox 486"/>
          <p:cNvSpPr txBox="1"/>
          <p:nvPr/>
        </p:nvSpPr>
        <p:spPr>
          <a:xfrm>
            <a:off x="3701419" y="6099761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488" name="TextBox 487"/>
          <p:cNvSpPr txBox="1"/>
          <p:nvPr/>
        </p:nvSpPr>
        <p:spPr>
          <a:xfrm>
            <a:off x="6110873" y="609600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489" name="TextBox 488"/>
          <p:cNvSpPr txBox="1"/>
          <p:nvPr/>
        </p:nvSpPr>
        <p:spPr>
          <a:xfrm>
            <a:off x="8383741" y="609600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494" name="TextBox 493"/>
          <p:cNvSpPr txBox="1"/>
          <p:nvPr/>
        </p:nvSpPr>
        <p:spPr>
          <a:xfrm>
            <a:off x="50973" y="910359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[1:0]</a:t>
            </a:r>
          </a:p>
        </p:txBody>
      </p:sp>
      <p:cxnSp>
        <p:nvCxnSpPr>
          <p:cNvPr id="510" name="Straight Connector 509"/>
          <p:cNvCxnSpPr/>
          <p:nvPr/>
        </p:nvCxnSpPr>
        <p:spPr bwMode="auto">
          <a:xfrm flipV="1">
            <a:off x="2326371" y="5392735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1" name="Straight Connector 510"/>
          <p:cNvCxnSpPr/>
          <p:nvPr/>
        </p:nvCxnSpPr>
        <p:spPr bwMode="auto">
          <a:xfrm>
            <a:off x="3349741" y="5309432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2" name="Delay 511"/>
          <p:cNvSpPr/>
          <p:nvPr/>
        </p:nvSpPr>
        <p:spPr bwMode="auto">
          <a:xfrm>
            <a:off x="3472534" y="5253272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13" name="Straight Connector 512"/>
          <p:cNvCxnSpPr/>
          <p:nvPr/>
        </p:nvCxnSpPr>
        <p:spPr bwMode="auto">
          <a:xfrm>
            <a:off x="3353459" y="4920495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4" name="Straight Connector 513"/>
          <p:cNvCxnSpPr/>
          <p:nvPr/>
        </p:nvCxnSpPr>
        <p:spPr bwMode="auto">
          <a:xfrm>
            <a:off x="4714495" y="5383739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5" name="Straight Connector 514"/>
          <p:cNvCxnSpPr/>
          <p:nvPr/>
        </p:nvCxnSpPr>
        <p:spPr bwMode="auto">
          <a:xfrm>
            <a:off x="5756447" y="5303635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6" name="Delay 515"/>
          <p:cNvSpPr/>
          <p:nvPr/>
        </p:nvSpPr>
        <p:spPr bwMode="auto">
          <a:xfrm>
            <a:off x="5879240" y="5247475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17" name="Straight Connector 516"/>
          <p:cNvCxnSpPr/>
          <p:nvPr/>
        </p:nvCxnSpPr>
        <p:spPr bwMode="auto">
          <a:xfrm>
            <a:off x="5760165" y="4914698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8" name="Straight Connector 517"/>
          <p:cNvCxnSpPr/>
          <p:nvPr/>
        </p:nvCxnSpPr>
        <p:spPr bwMode="auto">
          <a:xfrm>
            <a:off x="7053458" y="5386937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9" name="Straight Connector 518"/>
          <p:cNvCxnSpPr/>
          <p:nvPr/>
        </p:nvCxnSpPr>
        <p:spPr bwMode="auto">
          <a:xfrm>
            <a:off x="8023575" y="5306993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0" name="Delay 519"/>
          <p:cNvSpPr/>
          <p:nvPr/>
        </p:nvSpPr>
        <p:spPr bwMode="auto">
          <a:xfrm>
            <a:off x="8146368" y="5250833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21" name="Straight Connector 520"/>
          <p:cNvCxnSpPr/>
          <p:nvPr/>
        </p:nvCxnSpPr>
        <p:spPr bwMode="auto">
          <a:xfrm>
            <a:off x="8027293" y="4918056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9" name="Straight Connector 528"/>
          <p:cNvCxnSpPr/>
          <p:nvPr/>
        </p:nvCxnSpPr>
        <p:spPr bwMode="auto">
          <a:xfrm flipV="1">
            <a:off x="2357154" y="4318263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0" name="Straight Connector 529"/>
          <p:cNvCxnSpPr/>
          <p:nvPr/>
        </p:nvCxnSpPr>
        <p:spPr bwMode="auto">
          <a:xfrm>
            <a:off x="3380524" y="42349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1" name="Delay 530"/>
          <p:cNvSpPr/>
          <p:nvPr/>
        </p:nvSpPr>
        <p:spPr bwMode="auto">
          <a:xfrm>
            <a:off x="3503317" y="41788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32" name="Straight Connector 531"/>
          <p:cNvCxnSpPr/>
          <p:nvPr/>
        </p:nvCxnSpPr>
        <p:spPr bwMode="auto">
          <a:xfrm>
            <a:off x="3384242" y="38460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3" name="Straight Connector 532"/>
          <p:cNvCxnSpPr/>
          <p:nvPr/>
        </p:nvCxnSpPr>
        <p:spPr bwMode="auto">
          <a:xfrm>
            <a:off x="4745278" y="4309267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4" name="Straight Connector 533"/>
          <p:cNvCxnSpPr/>
          <p:nvPr/>
        </p:nvCxnSpPr>
        <p:spPr bwMode="auto">
          <a:xfrm>
            <a:off x="5787230" y="4229163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5" name="Delay 534"/>
          <p:cNvSpPr/>
          <p:nvPr/>
        </p:nvSpPr>
        <p:spPr bwMode="auto">
          <a:xfrm>
            <a:off x="5910023" y="4173003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36" name="Straight Connector 535"/>
          <p:cNvCxnSpPr/>
          <p:nvPr/>
        </p:nvCxnSpPr>
        <p:spPr bwMode="auto">
          <a:xfrm>
            <a:off x="5790948" y="3840226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7" name="Straight Connector 536"/>
          <p:cNvCxnSpPr/>
          <p:nvPr/>
        </p:nvCxnSpPr>
        <p:spPr bwMode="auto">
          <a:xfrm>
            <a:off x="7084241" y="4312465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8" name="Straight Connector 537"/>
          <p:cNvCxnSpPr/>
          <p:nvPr/>
        </p:nvCxnSpPr>
        <p:spPr bwMode="auto">
          <a:xfrm>
            <a:off x="8054358" y="4232521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9" name="Delay 538"/>
          <p:cNvSpPr/>
          <p:nvPr/>
        </p:nvSpPr>
        <p:spPr bwMode="auto">
          <a:xfrm>
            <a:off x="8177151" y="4176361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0" name="Straight Connector 539"/>
          <p:cNvCxnSpPr/>
          <p:nvPr/>
        </p:nvCxnSpPr>
        <p:spPr bwMode="auto">
          <a:xfrm>
            <a:off x="8058076" y="3843584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1" name="Straight Connector 540"/>
          <p:cNvCxnSpPr/>
          <p:nvPr/>
        </p:nvCxnSpPr>
        <p:spPr bwMode="auto">
          <a:xfrm flipV="1">
            <a:off x="2366477" y="32513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2" name="Straight Connector 541"/>
          <p:cNvCxnSpPr/>
          <p:nvPr/>
        </p:nvCxnSpPr>
        <p:spPr bwMode="auto">
          <a:xfrm>
            <a:off x="3389847" y="31680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3" name="Delay 542"/>
          <p:cNvSpPr/>
          <p:nvPr/>
        </p:nvSpPr>
        <p:spPr bwMode="auto">
          <a:xfrm>
            <a:off x="3512640" y="31118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4" name="Straight Connector 543"/>
          <p:cNvCxnSpPr/>
          <p:nvPr/>
        </p:nvCxnSpPr>
        <p:spPr bwMode="auto">
          <a:xfrm>
            <a:off x="3393565" y="27791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5" name="Straight Connector 544"/>
          <p:cNvCxnSpPr/>
          <p:nvPr/>
        </p:nvCxnSpPr>
        <p:spPr bwMode="auto">
          <a:xfrm>
            <a:off x="4754601" y="32423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6" name="Straight Connector 545"/>
          <p:cNvCxnSpPr/>
          <p:nvPr/>
        </p:nvCxnSpPr>
        <p:spPr bwMode="auto">
          <a:xfrm>
            <a:off x="5796553" y="31622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7" name="Delay 546"/>
          <p:cNvSpPr/>
          <p:nvPr/>
        </p:nvSpPr>
        <p:spPr bwMode="auto">
          <a:xfrm>
            <a:off x="5919346" y="31061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8" name="Straight Connector 547"/>
          <p:cNvCxnSpPr/>
          <p:nvPr/>
        </p:nvCxnSpPr>
        <p:spPr bwMode="auto">
          <a:xfrm>
            <a:off x="5800271" y="27733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9" name="Straight Connector 548"/>
          <p:cNvCxnSpPr/>
          <p:nvPr/>
        </p:nvCxnSpPr>
        <p:spPr bwMode="auto">
          <a:xfrm>
            <a:off x="7093564" y="32455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0" name="Straight Connector 549"/>
          <p:cNvCxnSpPr/>
          <p:nvPr/>
        </p:nvCxnSpPr>
        <p:spPr bwMode="auto">
          <a:xfrm>
            <a:off x="8063681" y="31656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1" name="Delay 550"/>
          <p:cNvSpPr/>
          <p:nvPr/>
        </p:nvSpPr>
        <p:spPr bwMode="auto">
          <a:xfrm>
            <a:off x="8186474" y="31094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52" name="Straight Connector 551"/>
          <p:cNvCxnSpPr/>
          <p:nvPr/>
        </p:nvCxnSpPr>
        <p:spPr bwMode="auto">
          <a:xfrm>
            <a:off x="8067399" y="27766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3" name="Straight Connector 552"/>
          <p:cNvCxnSpPr>
            <a:stCxn id="11" idx="3"/>
          </p:cNvCxnSpPr>
          <p:nvPr/>
        </p:nvCxnSpPr>
        <p:spPr bwMode="auto">
          <a:xfrm>
            <a:off x="3001100" y="22664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4" name="Straight Connector 553"/>
          <p:cNvCxnSpPr/>
          <p:nvPr/>
        </p:nvCxnSpPr>
        <p:spPr bwMode="auto">
          <a:xfrm>
            <a:off x="3399071" y="21873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5" name="Delay 554"/>
          <p:cNvSpPr/>
          <p:nvPr/>
        </p:nvSpPr>
        <p:spPr bwMode="auto">
          <a:xfrm>
            <a:off x="3521864" y="21312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56" name="Straight Connector 555"/>
          <p:cNvCxnSpPr/>
          <p:nvPr/>
        </p:nvCxnSpPr>
        <p:spPr bwMode="auto">
          <a:xfrm>
            <a:off x="3402789" y="17984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7" name="Straight Connector 556"/>
          <p:cNvCxnSpPr/>
          <p:nvPr/>
        </p:nvCxnSpPr>
        <p:spPr bwMode="auto">
          <a:xfrm>
            <a:off x="4763825" y="22617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8" name="Straight Connector 557"/>
          <p:cNvCxnSpPr/>
          <p:nvPr/>
        </p:nvCxnSpPr>
        <p:spPr bwMode="auto">
          <a:xfrm>
            <a:off x="5805777" y="21816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9" name="Delay 558"/>
          <p:cNvSpPr/>
          <p:nvPr/>
        </p:nvSpPr>
        <p:spPr bwMode="auto">
          <a:xfrm>
            <a:off x="5928570" y="21254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60" name="Straight Connector 559"/>
          <p:cNvCxnSpPr/>
          <p:nvPr/>
        </p:nvCxnSpPr>
        <p:spPr bwMode="auto">
          <a:xfrm>
            <a:off x="5809495" y="17926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1" name="Straight Connector 560"/>
          <p:cNvCxnSpPr/>
          <p:nvPr/>
        </p:nvCxnSpPr>
        <p:spPr bwMode="auto">
          <a:xfrm>
            <a:off x="7102788" y="22649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2" name="Straight Connector 561"/>
          <p:cNvCxnSpPr/>
          <p:nvPr/>
        </p:nvCxnSpPr>
        <p:spPr bwMode="auto">
          <a:xfrm>
            <a:off x="8072905" y="21849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3" name="Delay 562"/>
          <p:cNvSpPr/>
          <p:nvPr/>
        </p:nvSpPr>
        <p:spPr bwMode="auto">
          <a:xfrm>
            <a:off x="8195698" y="21287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64" name="Straight Connector 563"/>
          <p:cNvCxnSpPr/>
          <p:nvPr/>
        </p:nvCxnSpPr>
        <p:spPr bwMode="auto">
          <a:xfrm>
            <a:off x="8076623" y="17960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87" name="Group 286"/>
          <p:cNvGrpSpPr/>
          <p:nvPr/>
        </p:nvGrpSpPr>
        <p:grpSpPr>
          <a:xfrm>
            <a:off x="2092277" y="2978854"/>
            <a:ext cx="1211032" cy="552240"/>
            <a:chOff x="1485900" y="2549912"/>
            <a:chExt cx="1446187" cy="821455"/>
          </a:xfrm>
        </p:grpSpPr>
        <p:grpSp>
          <p:nvGrpSpPr>
            <p:cNvPr id="292" name="Group 291"/>
            <p:cNvGrpSpPr/>
            <p:nvPr/>
          </p:nvGrpSpPr>
          <p:grpSpPr>
            <a:xfrm>
              <a:off x="1485900" y="2549912"/>
              <a:ext cx="1308062" cy="731170"/>
              <a:chOff x="1485900" y="2549912"/>
              <a:chExt cx="1435811" cy="1076362"/>
            </a:xfrm>
          </p:grpSpPr>
          <p:grpSp>
            <p:nvGrpSpPr>
              <p:cNvPr id="293" name="Group 292"/>
              <p:cNvGrpSpPr/>
              <p:nvPr/>
            </p:nvGrpSpPr>
            <p:grpSpPr>
              <a:xfrm>
                <a:off x="1485900" y="3008963"/>
                <a:ext cx="1435811" cy="617311"/>
                <a:chOff x="-418333" y="2438400"/>
                <a:chExt cx="7892141" cy="2685534"/>
              </a:xfrm>
            </p:grpSpPr>
            <p:cxnSp>
              <p:nvCxnSpPr>
                <p:cNvPr id="295" name="Straight Connector 294"/>
                <p:cNvCxnSpPr/>
                <p:nvPr/>
              </p:nvCxnSpPr>
              <p:spPr bwMode="auto">
                <a:xfrm>
                  <a:off x="2895600" y="4496535"/>
                  <a:ext cx="3048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6" name="Straight Connector 295"/>
                <p:cNvCxnSpPr/>
                <p:nvPr/>
              </p:nvCxnSpPr>
              <p:spPr bwMode="auto">
                <a:xfrm>
                  <a:off x="2895600" y="3048000"/>
                  <a:ext cx="3048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7" name="Straight Connector 296"/>
                <p:cNvCxnSpPr/>
                <p:nvPr/>
              </p:nvCxnSpPr>
              <p:spPr bwMode="auto">
                <a:xfrm>
                  <a:off x="3880022" y="2833816"/>
                  <a:ext cx="1640132" cy="346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9" name="Straight Connector 298"/>
                <p:cNvCxnSpPr/>
                <p:nvPr/>
              </p:nvCxnSpPr>
              <p:spPr bwMode="auto">
                <a:xfrm flipV="1">
                  <a:off x="6129755" y="4537806"/>
                  <a:ext cx="1292238" cy="5146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00" name="Delay 299"/>
                <p:cNvSpPr/>
                <p:nvPr/>
              </p:nvSpPr>
              <p:spPr bwMode="auto">
                <a:xfrm>
                  <a:off x="5520152" y="2624887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01" name="Delay 300"/>
                <p:cNvSpPr/>
                <p:nvPr/>
              </p:nvSpPr>
              <p:spPr bwMode="auto">
                <a:xfrm>
                  <a:off x="5520154" y="4140178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02" name="Straight Connector 301"/>
                <p:cNvCxnSpPr/>
                <p:nvPr/>
              </p:nvCxnSpPr>
              <p:spPr bwMode="auto">
                <a:xfrm>
                  <a:off x="4910554" y="4344831"/>
                  <a:ext cx="6096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3" name="Straight Connector 302"/>
                <p:cNvCxnSpPr/>
                <p:nvPr/>
              </p:nvCxnSpPr>
              <p:spPr bwMode="auto">
                <a:xfrm>
                  <a:off x="4910554" y="3201831"/>
                  <a:ext cx="6096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4" name="Straight Connector 303"/>
                <p:cNvCxnSpPr/>
                <p:nvPr/>
              </p:nvCxnSpPr>
              <p:spPr bwMode="auto">
                <a:xfrm>
                  <a:off x="4910554" y="3201831"/>
                  <a:ext cx="0" cy="22859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5" name="Straight Connector 304"/>
                <p:cNvCxnSpPr/>
                <p:nvPr/>
              </p:nvCxnSpPr>
              <p:spPr bwMode="auto">
                <a:xfrm>
                  <a:off x="4910554" y="4116232"/>
                  <a:ext cx="0" cy="22859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6" name="Straight Connector 305"/>
                <p:cNvCxnSpPr/>
                <p:nvPr/>
              </p:nvCxnSpPr>
              <p:spPr bwMode="auto">
                <a:xfrm flipH="1" flipV="1">
                  <a:off x="4910554" y="3430430"/>
                  <a:ext cx="2514600" cy="68580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7" name="Straight Connector 306"/>
                <p:cNvCxnSpPr/>
                <p:nvPr/>
              </p:nvCxnSpPr>
              <p:spPr bwMode="auto">
                <a:xfrm flipV="1">
                  <a:off x="4910554" y="3454376"/>
                  <a:ext cx="2514600" cy="661855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8" name="Straight Connector 307"/>
                <p:cNvCxnSpPr/>
                <p:nvPr/>
              </p:nvCxnSpPr>
              <p:spPr bwMode="auto">
                <a:xfrm>
                  <a:off x="7425154" y="4116231"/>
                  <a:ext cx="0" cy="426718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9" name="Straight Connector 308"/>
                <p:cNvCxnSpPr/>
                <p:nvPr/>
              </p:nvCxnSpPr>
              <p:spPr bwMode="auto">
                <a:xfrm>
                  <a:off x="7425154" y="3022832"/>
                  <a:ext cx="0" cy="426718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10" name="Oval 309"/>
                <p:cNvSpPr/>
                <p:nvPr/>
              </p:nvSpPr>
              <p:spPr bwMode="auto">
                <a:xfrm>
                  <a:off x="7374354" y="2973231"/>
                  <a:ext cx="99454" cy="102296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1" name="Oval 310"/>
                <p:cNvSpPr/>
                <p:nvPr/>
              </p:nvSpPr>
              <p:spPr bwMode="auto">
                <a:xfrm>
                  <a:off x="6132929" y="2973231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2" name="Oval 311"/>
                <p:cNvSpPr/>
                <p:nvPr/>
              </p:nvSpPr>
              <p:spPr bwMode="auto">
                <a:xfrm>
                  <a:off x="6135075" y="4496535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3" name="Delay 312"/>
                <p:cNvSpPr/>
                <p:nvPr/>
              </p:nvSpPr>
              <p:spPr bwMode="auto">
                <a:xfrm>
                  <a:off x="3173968" y="2438400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4" name="Delay 313"/>
                <p:cNvSpPr/>
                <p:nvPr/>
              </p:nvSpPr>
              <p:spPr bwMode="auto">
                <a:xfrm>
                  <a:off x="3174130" y="4318391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5" name="Oval 314"/>
                <p:cNvSpPr/>
                <p:nvPr/>
              </p:nvSpPr>
              <p:spPr bwMode="auto">
                <a:xfrm>
                  <a:off x="3786746" y="2786744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6" name="Oval 315"/>
                <p:cNvSpPr/>
                <p:nvPr/>
              </p:nvSpPr>
              <p:spPr bwMode="auto">
                <a:xfrm>
                  <a:off x="3789051" y="4674748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17" name="Straight Connector 316"/>
                <p:cNvCxnSpPr/>
                <p:nvPr/>
              </p:nvCxnSpPr>
              <p:spPr bwMode="auto">
                <a:xfrm>
                  <a:off x="3886200" y="4720931"/>
                  <a:ext cx="1640132" cy="346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8" name="Straight Connector 317"/>
                <p:cNvCxnSpPr/>
                <p:nvPr/>
              </p:nvCxnSpPr>
              <p:spPr bwMode="auto">
                <a:xfrm flipV="1">
                  <a:off x="2895600" y="3053751"/>
                  <a:ext cx="2875" cy="144205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9" name="Straight Connector 318"/>
                <p:cNvCxnSpPr>
                  <a:stCxn id="313" idx="2"/>
                </p:cNvCxnSpPr>
                <p:nvPr/>
              </p:nvCxnSpPr>
              <p:spPr bwMode="auto">
                <a:xfrm flipH="1">
                  <a:off x="419356" y="3731897"/>
                  <a:ext cx="2423196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20" name="Oval 319"/>
                <p:cNvSpPr/>
                <p:nvPr/>
              </p:nvSpPr>
              <p:spPr bwMode="auto">
                <a:xfrm>
                  <a:off x="2842550" y="3680750"/>
                  <a:ext cx="99454" cy="102296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21" name="Oval 320"/>
                <p:cNvSpPr/>
                <p:nvPr/>
              </p:nvSpPr>
              <p:spPr bwMode="auto">
                <a:xfrm>
                  <a:off x="3070440" y="4886924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22" name="Straight Connector 321"/>
                <p:cNvCxnSpPr/>
                <p:nvPr/>
              </p:nvCxnSpPr>
              <p:spPr bwMode="auto">
                <a:xfrm flipV="1">
                  <a:off x="1545931" y="4933750"/>
                  <a:ext cx="1522119" cy="432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3" name="Straight Connector 322"/>
                <p:cNvCxnSpPr/>
                <p:nvPr/>
              </p:nvCxnSpPr>
              <p:spPr bwMode="auto">
                <a:xfrm flipV="1">
                  <a:off x="-418333" y="2646948"/>
                  <a:ext cx="3609108" cy="1366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4" name="Straight Connector 323"/>
                <p:cNvCxnSpPr/>
                <p:nvPr/>
              </p:nvCxnSpPr>
              <p:spPr bwMode="auto">
                <a:xfrm flipH="1" flipV="1">
                  <a:off x="1550984" y="2654061"/>
                  <a:ext cx="3208" cy="228680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294" name="Straight Connector 293"/>
              <p:cNvCxnSpPr/>
              <p:nvPr/>
            </p:nvCxnSpPr>
            <p:spPr bwMode="auto">
              <a:xfrm>
                <a:off x="1638300" y="2549912"/>
                <a:ext cx="4233" cy="75773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91" name="Rectangle 290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339" name="Rectangle 338"/>
          <p:cNvSpPr/>
          <p:nvPr/>
        </p:nvSpPr>
        <p:spPr bwMode="auto">
          <a:xfrm>
            <a:off x="6972496" y="31174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0" name="Rectangle 339"/>
          <p:cNvSpPr/>
          <p:nvPr/>
        </p:nvSpPr>
        <p:spPr bwMode="auto">
          <a:xfrm>
            <a:off x="4699495" y="31174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9" name="Rectangle 358"/>
          <p:cNvSpPr/>
          <p:nvPr/>
        </p:nvSpPr>
        <p:spPr bwMode="auto">
          <a:xfrm>
            <a:off x="2302035" y="417362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6" name="Rectangle 405"/>
          <p:cNvSpPr/>
          <p:nvPr/>
        </p:nvSpPr>
        <p:spPr bwMode="auto">
          <a:xfrm>
            <a:off x="6972496" y="4173619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7" name="Rectangle 406"/>
          <p:cNvSpPr/>
          <p:nvPr/>
        </p:nvSpPr>
        <p:spPr bwMode="auto">
          <a:xfrm>
            <a:off x="4699495" y="4173619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6" name="Rectangle 425"/>
          <p:cNvSpPr/>
          <p:nvPr/>
        </p:nvSpPr>
        <p:spPr bwMode="auto">
          <a:xfrm>
            <a:off x="2281982" y="5254343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3" name="Rectangle 472"/>
          <p:cNvSpPr/>
          <p:nvPr/>
        </p:nvSpPr>
        <p:spPr bwMode="auto">
          <a:xfrm>
            <a:off x="6952443" y="5254342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4" name="Rectangle 473"/>
          <p:cNvSpPr/>
          <p:nvPr/>
        </p:nvSpPr>
        <p:spPr bwMode="auto">
          <a:xfrm>
            <a:off x="4679442" y="5254342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5" name="Rectangle 234"/>
          <p:cNvSpPr/>
          <p:nvPr/>
        </p:nvSpPr>
        <p:spPr bwMode="auto">
          <a:xfrm>
            <a:off x="6972496" y="21336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3" name="Rectangle 242"/>
          <p:cNvSpPr/>
          <p:nvPr/>
        </p:nvSpPr>
        <p:spPr bwMode="auto">
          <a:xfrm>
            <a:off x="4699495" y="21336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70" name="Straight Connector 569"/>
          <p:cNvCxnSpPr>
            <a:stCxn id="555" idx="3"/>
          </p:cNvCxnSpPr>
          <p:nvPr/>
        </p:nvCxnSpPr>
        <p:spPr bwMode="auto">
          <a:xfrm flipV="1">
            <a:off x="3746650" y="22392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5" name="Straight Connector 574"/>
          <p:cNvCxnSpPr>
            <a:stCxn id="543" idx="3"/>
          </p:cNvCxnSpPr>
          <p:nvPr/>
        </p:nvCxnSpPr>
        <p:spPr bwMode="auto">
          <a:xfrm flipV="1">
            <a:off x="3737426" y="32155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8" name="Straight Connector 577"/>
          <p:cNvCxnSpPr/>
          <p:nvPr/>
        </p:nvCxnSpPr>
        <p:spPr bwMode="auto">
          <a:xfrm flipV="1">
            <a:off x="4061303" y="2231421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1" name="Straight Connector 580"/>
          <p:cNvCxnSpPr/>
          <p:nvPr/>
        </p:nvCxnSpPr>
        <p:spPr bwMode="auto">
          <a:xfrm flipH="1" flipV="1">
            <a:off x="4023626" y="3208066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8" name="Straight Connector 587"/>
          <p:cNvCxnSpPr>
            <a:stCxn id="531" idx="3"/>
          </p:cNvCxnSpPr>
          <p:nvPr/>
        </p:nvCxnSpPr>
        <p:spPr bwMode="auto">
          <a:xfrm flipV="1">
            <a:off x="3728103" y="4284518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1" name="Straight Connector 590"/>
          <p:cNvCxnSpPr/>
          <p:nvPr/>
        </p:nvCxnSpPr>
        <p:spPr bwMode="auto">
          <a:xfrm flipH="1" flipV="1">
            <a:off x="3980850" y="4287512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6" name="Straight Connector 595"/>
          <p:cNvCxnSpPr>
            <a:stCxn id="512" idx="3"/>
          </p:cNvCxnSpPr>
          <p:nvPr/>
        </p:nvCxnSpPr>
        <p:spPr bwMode="auto">
          <a:xfrm flipV="1">
            <a:off x="3697320" y="5358245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9" name="Straight Connector 598"/>
          <p:cNvCxnSpPr/>
          <p:nvPr/>
        </p:nvCxnSpPr>
        <p:spPr bwMode="auto">
          <a:xfrm flipH="1">
            <a:off x="3943113" y="5362285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23" name="Picture 6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496" y="5646226"/>
            <a:ext cx="351694" cy="344628"/>
          </a:xfrm>
          <a:prstGeom prst="rect">
            <a:avLst/>
          </a:prstGeom>
        </p:spPr>
      </p:pic>
      <p:cxnSp>
        <p:nvCxnSpPr>
          <p:cNvPr id="626" name="Straight Connector 625"/>
          <p:cNvCxnSpPr/>
          <p:nvPr/>
        </p:nvCxnSpPr>
        <p:spPr bwMode="auto">
          <a:xfrm flipV="1">
            <a:off x="6155836" y="22280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7" name="Straight Connector 626"/>
          <p:cNvCxnSpPr/>
          <p:nvPr/>
        </p:nvCxnSpPr>
        <p:spPr bwMode="auto">
          <a:xfrm flipV="1">
            <a:off x="6146612" y="32043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8" name="Straight Connector 627"/>
          <p:cNvCxnSpPr/>
          <p:nvPr/>
        </p:nvCxnSpPr>
        <p:spPr bwMode="auto">
          <a:xfrm flipV="1">
            <a:off x="6470489" y="2220234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9" name="Straight Connector 628"/>
          <p:cNvCxnSpPr/>
          <p:nvPr/>
        </p:nvCxnSpPr>
        <p:spPr bwMode="auto">
          <a:xfrm flipH="1" flipV="1">
            <a:off x="6432812" y="3196879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0" name="Straight Connector 629"/>
          <p:cNvCxnSpPr/>
          <p:nvPr/>
        </p:nvCxnSpPr>
        <p:spPr bwMode="auto">
          <a:xfrm flipV="1">
            <a:off x="6137289" y="4273331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1" name="Straight Connector 630"/>
          <p:cNvCxnSpPr/>
          <p:nvPr/>
        </p:nvCxnSpPr>
        <p:spPr bwMode="auto">
          <a:xfrm flipH="1" flipV="1">
            <a:off x="6390036" y="4276325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2" name="Straight Connector 631"/>
          <p:cNvCxnSpPr/>
          <p:nvPr/>
        </p:nvCxnSpPr>
        <p:spPr bwMode="auto">
          <a:xfrm flipV="1">
            <a:off x="6106506" y="5347058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3" name="Straight Connector 632"/>
          <p:cNvCxnSpPr/>
          <p:nvPr/>
        </p:nvCxnSpPr>
        <p:spPr bwMode="auto">
          <a:xfrm flipH="1">
            <a:off x="6352299" y="5351098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34" name="Picture 6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682" y="5635039"/>
            <a:ext cx="351694" cy="344628"/>
          </a:xfrm>
          <a:prstGeom prst="rect">
            <a:avLst/>
          </a:prstGeom>
        </p:spPr>
      </p:pic>
      <p:cxnSp>
        <p:nvCxnSpPr>
          <p:cNvPr id="635" name="Straight Connector 634"/>
          <p:cNvCxnSpPr/>
          <p:nvPr/>
        </p:nvCxnSpPr>
        <p:spPr bwMode="auto">
          <a:xfrm flipV="1">
            <a:off x="8432554" y="22442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6" name="Straight Connector 635"/>
          <p:cNvCxnSpPr/>
          <p:nvPr/>
        </p:nvCxnSpPr>
        <p:spPr bwMode="auto">
          <a:xfrm flipV="1">
            <a:off x="8423330" y="32205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7" name="Straight Connector 636"/>
          <p:cNvCxnSpPr/>
          <p:nvPr/>
        </p:nvCxnSpPr>
        <p:spPr bwMode="auto">
          <a:xfrm flipV="1">
            <a:off x="8747207" y="2236467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8" name="Straight Connector 637"/>
          <p:cNvCxnSpPr/>
          <p:nvPr/>
        </p:nvCxnSpPr>
        <p:spPr bwMode="auto">
          <a:xfrm flipH="1" flipV="1">
            <a:off x="8709530" y="3213112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9" name="Straight Connector 638"/>
          <p:cNvCxnSpPr/>
          <p:nvPr/>
        </p:nvCxnSpPr>
        <p:spPr bwMode="auto">
          <a:xfrm flipV="1">
            <a:off x="8414007" y="4289564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0" name="Straight Connector 639"/>
          <p:cNvCxnSpPr/>
          <p:nvPr/>
        </p:nvCxnSpPr>
        <p:spPr bwMode="auto">
          <a:xfrm flipH="1" flipV="1">
            <a:off x="8666754" y="4292558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1" name="Straight Connector 640"/>
          <p:cNvCxnSpPr/>
          <p:nvPr/>
        </p:nvCxnSpPr>
        <p:spPr bwMode="auto">
          <a:xfrm flipV="1">
            <a:off x="8383224" y="5363291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2" name="Straight Connector 641"/>
          <p:cNvCxnSpPr/>
          <p:nvPr/>
        </p:nvCxnSpPr>
        <p:spPr bwMode="auto">
          <a:xfrm flipH="1">
            <a:off x="8629017" y="5367331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43" name="Picture 6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400" y="5651272"/>
            <a:ext cx="351694" cy="344628"/>
          </a:xfrm>
          <a:prstGeom prst="rect">
            <a:avLst/>
          </a:prstGeom>
        </p:spPr>
      </p:pic>
      <p:cxnSp>
        <p:nvCxnSpPr>
          <p:cNvPr id="644" name="Straight Connector 643"/>
          <p:cNvCxnSpPr>
            <a:stCxn id="487" idx="0"/>
            <a:endCxn id="623" idx="2"/>
          </p:cNvCxnSpPr>
          <p:nvPr/>
        </p:nvCxnSpPr>
        <p:spPr bwMode="auto">
          <a:xfrm flipH="1" flipV="1">
            <a:off x="4003343" y="5990854"/>
            <a:ext cx="20440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7" name="Straight Connector 646"/>
          <p:cNvCxnSpPr>
            <a:stCxn id="488" idx="0"/>
            <a:endCxn id="634" idx="2"/>
          </p:cNvCxnSpPr>
          <p:nvPr/>
        </p:nvCxnSpPr>
        <p:spPr bwMode="auto">
          <a:xfrm flipH="1" flipV="1">
            <a:off x="6412529" y="5979667"/>
            <a:ext cx="20708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0" name="Straight Connector 649"/>
          <p:cNvCxnSpPr>
            <a:stCxn id="489" idx="0"/>
            <a:endCxn id="643" idx="2"/>
          </p:cNvCxnSpPr>
          <p:nvPr/>
        </p:nvCxnSpPr>
        <p:spPr bwMode="auto">
          <a:xfrm flipH="1" flipV="1">
            <a:off x="8689247" y="5995900"/>
            <a:ext cx="16858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3" name="Straight Connector 652"/>
          <p:cNvCxnSpPr/>
          <p:nvPr/>
        </p:nvCxnSpPr>
        <p:spPr bwMode="auto">
          <a:xfrm flipV="1">
            <a:off x="488363" y="1707045"/>
            <a:ext cx="172421" cy="350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6" name="TextBox 655"/>
          <p:cNvSpPr txBox="1"/>
          <p:nvPr/>
        </p:nvSpPr>
        <p:spPr>
          <a:xfrm>
            <a:off x="9489" y="1525887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WE</a:t>
            </a:r>
          </a:p>
        </p:txBody>
      </p:sp>
      <p:sp>
        <p:nvSpPr>
          <p:cNvPr id="325" name="Oval 324"/>
          <p:cNvSpPr/>
          <p:nvPr/>
        </p:nvSpPr>
        <p:spPr bwMode="auto">
          <a:xfrm>
            <a:off x="1146959" y="1680538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" name="Oval 328"/>
          <p:cNvSpPr/>
          <p:nvPr/>
        </p:nvSpPr>
        <p:spPr bwMode="auto">
          <a:xfrm>
            <a:off x="1146749" y="1811939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" name="Oval 329"/>
          <p:cNvSpPr/>
          <p:nvPr/>
        </p:nvSpPr>
        <p:spPr bwMode="auto">
          <a:xfrm>
            <a:off x="1145658" y="2798648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1" name="Oval 330"/>
          <p:cNvSpPr/>
          <p:nvPr/>
        </p:nvSpPr>
        <p:spPr bwMode="auto">
          <a:xfrm>
            <a:off x="1145214" y="3723974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9282037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Rectangle 355"/>
          <p:cNvSpPr/>
          <p:nvPr/>
        </p:nvSpPr>
        <p:spPr bwMode="auto">
          <a:xfrm>
            <a:off x="8132330" y="2093853"/>
            <a:ext cx="773995" cy="394398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5" name="Rectangle 354"/>
          <p:cNvSpPr/>
          <p:nvPr/>
        </p:nvSpPr>
        <p:spPr bwMode="auto">
          <a:xfrm>
            <a:off x="5854987" y="2099911"/>
            <a:ext cx="773995" cy="394398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8" name="Rectangle 337"/>
          <p:cNvSpPr/>
          <p:nvPr/>
        </p:nvSpPr>
        <p:spPr bwMode="auto">
          <a:xfrm>
            <a:off x="3409990" y="2099911"/>
            <a:ext cx="903914" cy="394398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2" name="Rectangle 331"/>
          <p:cNvSpPr/>
          <p:nvPr/>
        </p:nvSpPr>
        <p:spPr bwMode="auto">
          <a:xfrm>
            <a:off x="1041742" y="1557917"/>
            <a:ext cx="616449" cy="37457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Bigger Memory Array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05" name="Straight Connector 104"/>
          <p:cNvCxnSpPr/>
          <p:nvPr/>
        </p:nvCxnSpPr>
        <p:spPr bwMode="auto">
          <a:xfrm>
            <a:off x="1838719" y="1995259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7" name="Straight Connector 136"/>
          <p:cNvCxnSpPr/>
          <p:nvPr/>
        </p:nvCxnSpPr>
        <p:spPr bwMode="auto">
          <a:xfrm>
            <a:off x="1453483" y="1798380"/>
            <a:ext cx="6627018" cy="39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3" name="TextBox 152"/>
          <p:cNvSpPr txBox="1"/>
          <p:nvPr/>
        </p:nvSpPr>
        <p:spPr>
          <a:xfrm>
            <a:off x="1811375" y="1090213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[2]</a:t>
            </a:r>
          </a:p>
        </p:txBody>
      </p:sp>
      <p:cxnSp>
        <p:nvCxnSpPr>
          <p:cNvPr id="237" name="Straight Connector 236"/>
          <p:cNvCxnSpPr/>
          <p:nvPr/>
        </p:nvCxnSpPr>
        <p:spPr bwMode="auto">
          <a:xfrm flipH="1">
            <a:off x="6879003" y="234042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8" name="Straight Connector 237"/>
          <p:cNvCxnSpPr/>
          <p:nvPr/>
        </p:nvCxnSpPr>
        <p:spPr bwMode="auto">
          <a:xfrm flipV="1">
            <a:off x="6762738" y="222653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9" name="Straight Connector 238"/>
          <p:cNvCxnSpPr/>
          <p:nvPr/>
        </p:nvCxnSpPr>
        <p:spPr bwMode="auto">
          <a:xfrm>
            <a:off x="6879003" y="199500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5" name="Straight Connector 244"/>
          <p:cNvCxnSpPr/>
          <p:nvPr/>
        </p:nvCxnSpPr>
        <p:spPr bwMode="auto">
          <a:xfrm flipH="1">
            <a:off x="4606002" y="234042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6" name="Straight Connector 245"/>
          <p:cNvCxnSpPr/>
          <p:nvPr/>
        </p:nvCxnSpPr>
        <p:spPr bwMode="auto">
          <a:xfrm flipV="1">
            <a:off x="4489737" y="222653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7" name="Straight Connector 246"/>
          <p:cNvCxnSpPr/>
          <p:nvPr/>
        </p:nvCxnSpPr>
        <p:spPr bwMode="auto">
          <a:xfrm>
            <a:off x="4606002" y="199500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4" name="TextBox 253"/>
          <p:cNvSpPr txBox="1"/>
          <p:nvPr/>
        </p:nvSpPr>
        <p:spPr>
          <a:xfrm>
            <a:off x="4196115" y="108645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[1]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090302" y="1469511"/>
            <a:ext cx="4673072" cy="3891629"/>
            <a:chOff x="2090302" y="1469511"/>
            <a:chExt cx="4673072" cy="4169289"/>
          </a:xfrm>
        </p:grpSpPr>
        <p:cxnSp>
          <p:nvCxnSpPr>
            <p:cNvPr id="124" name="Straight Connector 123"/>
            <p:cNvCxnSpPr/>
            <p:nvPr/>
          </p:nvCxnSpPr>
          <p:spPr bwMode="auto">
            <a:xfrm>
              <a:off x="2090302" y="1473272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3" name="Straight Connector 252"/>
            <p:cNvCxnSpPr/>
            <p:nvPr/>
          </p:nvCxnSpPr>
          <p:spPr bwMode="auto">
            <a:xfrm>
              <a:off x="4475042" y="1469511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5" name="Straight Connector 254"/>
            <p:cNvCxnSpPr/>
            <p:nvPr/>
          </p:nvCxnSpPr>
          <p:spPr bwMode="auto">
            <a:xfrm>
              <a:off x="6760972" y="1469511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56" name="TextBox 255"/>
          <p:cNvSpPr txBox="1"/>
          <p:nvPr/>
        </p:nvSpPr>
        <p:spPr>
          <a:xfrm>
            <a:off x="6482045" y="108645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257" name="Straight Connector 256"/>
          <p:cNvCxnSpPr/>
          <p:nvPr/>
        </p:nvCxnSpPr>
        <p:spPr bwMode="auto">
          <a:xfrm>
            <a:off x="1638440" y="1937510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9" name="Straight Connector 258"/>
          <p:cNvCxnSpPr>
            <a:stCxn id="279" idx="2"/>
          </p:cNvCxnSpPr>
          <p:nvPr/>
        </p:nvCxnSpPr>
        <p:spPr bwMode="auto">
          <a:xfrm flipV="1">
            <a:off x="619774" y="2050610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1" name="Straight Connector 260"/>
          <p:cNvCxnSpPr/>
          <p:nvPr/>
        </p:nvCxnSpPr>
        <p:spPr bwMode="auto">
          <a:xfrm flipV="1">
            <a:off x="1638791" y="1800336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Delay 103"/>
          <p:cNvSpPr/>
          <p:nvPr/>
        </p:nvSpPr>
        <p:spPr bwMode="auto">
          <a:xfrm>
            <a:off x="1723272" y="1887016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65" name="Straight Connector 264"/>
          <p:cNvCxnSpPr>
            <a:stCxn id="278" idx="6"/>
          </p:cNvCxnSpPr>
          <p:nvPr/>
        </p:nvCxnSpPr>
        <p:spPr bwMode="auto">
          <a:xfrm>
            <a:off x="805058" y="1862307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7" name="Straight Connector 266"/>
          <p:cNvCxnSpPr/>
          <p:nvPr/>
        </p:nvCxnSpPr>
        <p:spPr bwMode="auto">
          <a:xfrm flipV="1">
            <a:off x="964525" y="1730522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6" name="Delay 135"/>
          <p:cNvSpPr/>
          <p:nvPr/>
        </p:nvSpPr>
        <p:spPr bwMode="auto">
          <a:xfrm>
            <a:off x="1245311" y="1609886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69" name="Straight Connector 268"/>
          <p:cNvCxnSpPr/>
          <p:nvPr/>
        </p:nvCxnSpPr>
        <p:spPr bwMode="auto">
          <a:xfrm flipH="1">
            <a:off x="935687" y="1316182"/>
            <a:ext cx="7916" cy="35344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0" name="Straight Connector 269"/>
          <p:cNvCxnSpPr/>
          <p:nvPr/>
        </p:nvCxnSpPr>
        <p:spPr bwMode="auto">
          <a:xfrm>
            <a:off x="749640" y="1288473"/>
            <a:ext cx="4560" cy="367831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1" name="Straight Connector 270"/>
          <p:cNvCxnSpPr/>
          <p:nvPr/>
        </p:nvCxnSpPr>
        <p:spPr bwMode="auto">
          <a:xfrm flipH="1">
            <a:off x="663544" y="1704109"/>
            <a:ext cx="2969" cy="35021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7" name="Oval 276"/>
          <p:cNvSpPr/>
          <p:nvPr/>
        </p:nvSpPr>
        <p:spPr bwMode="auto">
          <a:xfrm>
            <a:off x="895760" y="1682722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8" name="Oval 277"/>
          <p:cNvSpPr/>
          <p:nvPr/>
        </p:nvSpPr>
        <p:spPr bwMode="auto">
          <a:xfrm>
            <a:off x="710410" y="181480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9" name="Oval 278"/>
          <p:cNvSpPr/>
          <p:nvPr/>
        </p:nvSpPr>
        <p:spPr bwMode="auto">
          <a:xfrm>
            <a:off x="619774" y="2004898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84" name="Straight Connector 283"/>
          <p:cNvCxnSpPr/>
          <p:nvPr/>
        </p:nvCxnSpPr>
        <p:spPr bwMode="auto">
          <a:xfrm>
            <a:off x="1838719" y="2979107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5" name="Straight Connector 284"/>
          <p:cNvCxnSpPr/>
          <p:nvPr/>
        </p:nvCxnSpPr>
        <p:spPr bwMode="auto">
          <a:xfrm>
            <a:off x="1453483" y="2782228"/>
            <a:ext cx="6613766" cy="72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/>
          <p:cNvCxnSpPr/>
          <p:nvPr/>
        </p:nvCxnSpPr>
        <p:spPr bwMode="auto">
          <a:xfrm flipH="1">
            <a:off x="6879003" y="3324271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/>
          <p:cNvCxnSpPr/>
          <p:nvPr/>
        </p:nvCxnSpPr>
        <p:spPr bwMode="auto">
          <a:xfrm flipV="1">
            <a:off x="6762738" y="3210381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8" name="Straight Connector 327"/>
          <p:cNvCxnSpPr/>
          <p:nvPr/>
        </p:nvCxnSpPr>
        <p:spPr bwMode="auto">
          <a:xfrm>
            <a:off x="6879003" y="2978853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/>
          <p:cNvCxnSpPr/>
          <p:nvPr/>
        </p:nvCxnSpPr>
        <p:spPr bwMode="auto">
          <a:xfrm flipH="1">
            <a:off x="4606002" y="3324271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/>
          <p:cNvCxnSpPr/>
          <p:nvPr/>
        </p:nvCxnSpPr>
        <p:spPr bwMode="auto">
          <a:xfrm flipV="1">
            <a:off x="4489737" y="3210381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/>
          <p:cNvCxnSpPr/>
          <p:nvPr/>
        </p:nvCxnSpPr>
        <p:spPr bwMode="auto">
          <a:xfrm>
            <a:off x="4606002" y="2978853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/>
          <p:cNvCxnSpPr/>
          <p:nvPr/>
        </p:nvCxnSpPr>
        <p:spPr bwMode="auto">
          <a:xfrm>
            <a:off x="1638440" y="2921358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/>
          <p:cNvCxnSpPr/>
          <p:nvPr/>
        </p:nvCxnSpPr>
        <p:spPr bwMode="auto">
          <a:xfrm flipV="1">
            <a:off x="619774" y="3034458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/>
          <p:cNvCxnSpPr/>
          <p:nvPr/>
        </p:nvCxnSpPr>
        <p:spPr bwMode="auto">
          <a:xfrm flipV="1">
            <a:off x="1638791" y="2784184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4" name="Delay 343"/>
          <p:cNvSpPr/>
          <p:nvPr/>
        </p:nvSpPr>
        <p:spPr bwMode="auto">
          <a:xfrm>
            <a:off x="1723272" y="2870864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45" name="Straight Connector 344"/>
          <p:cNvCxnSpPr/>
          <p:nvPr/>
        </p:nvCxnSpPr>
        <p:spPr bwMode="auto">
          <a:xfrm>
            <a:off x="805058" y="2846155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6" name="Straight Connector 345"/>
          <p:cNvCxnSpPr/>
          <p:nvPr/>
        </p:nvCxnSpPr>
        <p:spPr bwMode="auto">
          <a:xfrm flipV="1">
            <a:off x="964525" y="2714370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7" name="Delay 346"/>
          <p:cNvSpPr/>
          <p:nvPr/>
        </p:nvSpPr>
        <p:spPr bwMode="auto">
          <a:xfrm>
            <a:off x="1245311" y="2593734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8" name="Oval 347"/>
          <p:cNvSpPr/>
          <p:nvPr/>
        </p:nvSpPr>
        <p:spPr bwMode="auto">
          <a:xfrm>
            <a:off x="895760" y="266657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9" name="Oval 348"/>
          <p:cNvSpPr/>
          <p:nvPr/>
        </p:nvSpPr>
        <p:spPr bwMode="auto">
          <a:xfrm>
            <a:off x="710410" y="2798648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0" name="Oval 349"/>
          <p:cNvSpPr/>
          <p:nvPr/>
        </p:nvSpPr>
        <p:spPr bwMode="auto">
          <a:xfrm>
            <a:off x="619774" y="2988746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51" name="Straight Connector 350"/>
          <p:cNvCxnSpPr/>
          <p:nvPr/>
        </p:nvCxnSpPr>
        <p:spPr bwMode="auto">
          <a:xfrm>
            <a:off x="1838719" y="4035278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/>
          <p:cNvCxnSpPr/>
          <p:nvPr/>
        </p:nvCxnSpPr>
        <p:spPr bwMode="auto">
          <a:xfrm flipV="1">
            <a:off x="1453483" y="3836504"/>
            <a:ext cx="6607140" cy="18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/>
          <p:cNvCxnSpPr/>
          <p:nvPr/>
        </p:nvCxnSpPr>
        <p:spPr bwMode="auto">
          <a:xfrm>
            <a:off x="2552225" y="4460709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/>
          <p:cNvCxnSpPr/>
          <p:nvPr/>
        </p:nvCxnSpPr>
        <p:spPr bwMode="auto">
          <a:xfrm>
            <a:off x="2552225" y="4308652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4" name="Straight Connector 363"/>
          <p:cNvCxnSpPr/>
          <p:nvPr/>
        </p:nvCxnSpPr>
        <p:spPr bwMode="auto">
          <a:xfrm>
            <a:off x="2688855" y="4286169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6" name="Straight Connector 365"/>
          <p:cNvCxnSpPr/>
          <p:nvPr/>
        </p:nvCxnSpPr>
        <p:spPr bwMode="auto">
          <a:xfrm flipV="1">
            <a:off x="3001100" y="4465042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7" name="Delay 366"/>
          <p:cNvSpPr/>
          <p:nvPr/>
        </p:nvSpPr>
        <p:spPr bwMode="auto">
          <a:xfrm>
            <a:off x="2916492" y="4264237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8" name="Delay 367"/>
          <p:cNvSpPr/>
          <p:nvPr/>
        </p:nvSpPr>
        <p:spPr bwMode="auto">
          <a:xfrm>
            <a:off x="2916492" y="4423301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69" name="Straight Connector 368"/>
          <p:cNvCxnSpPr/>
          <p:nvPr/>
        </p:nvCxnSpPr>
        <p:spPr bwMode="auto">
          <a:xfrm>
            <a:off x="2831884" y="4444784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0" name="Straight Connector 369"/>
          <p:cNvCxnSpPr/>
          <p:nvPr/>
        </p:nvCxnSpPr>
        <p:spPr bwMode="auto">
          <a:xfrm>
            <a:off x="2831884" y="4324800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1" name="Straight Connector 370"/>
          <p:cNvCxnSpPr/>
          <p:nvPr/>
        </p:nvCxnSpPr>
        <p:spPr bwMode="auto">
          <a:xfrm>
            <a:off x="2831884" y="4324800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2" name="Straight Connector 371"/>
          <p:cNvCxnSpPr/>
          <p:nvPr/>
        </p:nvCxnSpPr>
        <p:spPr bwMode="auto">
          <a:xfrm>
            <a:off x="2831884" y="4420788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3" name="Straight Connector 372"/>
          <p:cNvCxnSpPr/>
          <p:nvPr/>
        </p:nvCxnSpPr>
        <p:spPr bwMode="auto">
          <a:xfrm flipH="1" flipV="1">
            <a:off x="2831884" y="4348797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4" name="Straight Connector 373"/>
          <p:cNvCxnSpPr/>
          <p:nvPr/>
        </p:nvCxnSpPr>
        <p:spPr bwMode="auto">
          <a:xfrm flipV="1">
            <a:off x="2831884" y="4351311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5" name="Straight Connector 374"/>
          <p:cNvCxnSpPr/>
          <p:nvPr/>
        </p:nvCxnSpPr>
        <p:spPr bwMode="auto">
          <a:xfrm>
            <a:off x="3180891" y="4420788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6" name="Straight Connector 375"/>
          <p:cNvCxnSpPr/>
          <p:nvPr/>
        </p:nvCxnSpPr>
        <p:spPr bwMode="auto">
          <a:xfrm>
            <a:off x="3180891" y="4306010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7" name="Oval 376"/>
          <p:cNvSpPr/>
          <p:nvPr/>
        </p:nvSpPr>
        <p:spPr bwMode="auto">
          <a:xfrm>
            <a:off x="3173840" y="4300804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8" name="Oval 377"/>
          <p:cNvSpPr/>
          <p:nvPr/>
        </p:nvSpPr>
        <p:spPr bwMode="auto">
          <a:xfrm>
            <a:off x="3001540" y="4300804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9" name="Oval 378"/>
          <p:cNvSpPr/>
          <p:nvPr/>
        </p:nvSpPr>
        <p:spPr bwMode="auto">
          <a:xfrm>
            <a:off x="3001838" y="446070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0" name="Delay 379"/>
          <p:cNvSpPr/>
          <p:nvPr/>
        </p:nvSpPr>
        <p:spPr bwMode="auto">
          <a:xfrm>
            <a:off x="2590860" y="4244661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1" name="Delay 380"/>
          <p:cNvSpPr/>
          <p:nvPr/>
        </p:nvSpPr>
        <p:spPr bwMode="auto">
          <a:xfrm>
            <a:off x="2590882" y="4442009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2" name="Oval 381"/>
          <p:cNvSpPr/>
          <p:nvPr/>
        </p:nvSpPr>
        <p:spPr bwMode="auto">
          <a:xfrm>
            <a:off x="2675909" y="4281228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3" name="Oval 382"/>
          <p:cNvSpPr/>
          <p:nvPr/>
        </p:nvSpPr>
        <p:spPr bwMode="auto">
          <a:xfrm>
            <a:off x="2676229" y="4479417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84" name="Straight Connector 383"/>
          <p:cNvCxnSpPr/>
          <p:nvPr/>
        </p:nvCxnSpPr>
        <p:spPr bwMode="auto">
          <a:xfrm>
            <a:off x="2689712" y="4484265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5" name="Straight Connector 384"/>
          <p:cNvCxnSpPr/>
          <p:nvPr/>
        </p:nvCxnSpPr>
        <p:spPr bwMode="auto">
          <a:xfrm flipV="1">
            <a:off x="2552225" y="4309256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6" name="Straight Connector 385"/>
          <p:cNvCxnSpPr/>
          <p:nvPr/>
        </p:nvCxnSpPr>
        <p:spPr bwMode="auto">
          <a:xfrm flipH="1">
            <a:off x="2208542" y="438044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7" name="Oval 386"/>
          <p:cNvSpPr/>
          <p:nvPr/>
        </p:nvSpPr>
        <p:spPr bwMode="auto">
          <a:xfrm>
            <a:off x="2544862" y="4375074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8" name="Oval 387"/>
          <p:cNvSpPr/>
          <p:nvPr/>
        </p:nvSpPr>
        <p:spPr bwMode="auto">
          <a:xfrm>
            <a:off x="2576491" y="450168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89" name="Straight Connector 388"/>
          <p:cNvCxnSpPr/>
          <p:nvPr/>
        </p:nvCxnSpPr>
        <p:spPr bwMode="auto">
          <a:xfrm flipV="1">
            <a:off x="2364901" y="4506605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0" name="Straight Connector 389"/>
          <p:cNvCxnSpPr/>
          <p:nvPr/>
        </p:nvCxnSpPr>
        <p:spPr bwMode="auto">
          <a:xfrm flipV="1">
            <a:off x="2092277" y="426655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1" name="Straight Connector 390"/>
          <p:cNvCxnSpPr/>
          <p:nvPr/>
        </p:nvCxnSpPr>
        <p:spPr bwMode="auto">
          <a:xfrm flipH="1" flipV="1">
            <a:off x="2365603" y="4267300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/>
          <p:cNvCxnSpPr/>
          <p:nvPr/>
        </p:nvCxnSpPr>
        <p:spPr bwMode="auto">
          <a:xfrm>
            <a:off x="2208542" y="403502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3" name="Straight Connector 392"/>
          <p:cNvCxnSpPr/>
          <p:nvPr/>
        </p:nvCxnSpPr>
        <p:spPr bwMode="auto">
          <a:xfrm flipH="1">
            <a:off x="6879003" y="4380442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4" name="Straight Connector 393"/>
          <p:cNvCxnSpPr/>
          <p:nvPr/>
        </p:nvCxnSpPr>
        <p:spPr bwMode="auto">
          <a:xfrm flipV="1">
            <a:off x="6762738" y="4266552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5" name="Straight Connector 394"/>
          <p:cNvCxnSpPr/>
          <p:nvPr/>
        </p:nvCxnSpPr>
        <p:spPr bwMode="auto">
          <a:xfrm>
            <a:off x="6879003" y="4035024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0" name="Straight Connector 399"/>
          <p:cNvCxnSpPr/>
          <p:nvPr/>
        </p:nvCxnSpPr>
        <p:spPr bwMode="auto">
          <a:xfrm flipH="1">
            <a:off x="4606002" y="4380442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1" name="Straight Connector 400"/>
          <p:cNvCxnSpPr/>
          <p:nvPr/>
        </p:nvCxnSpPr>
        <p:spPr bwMode="auto">
          <a:xfrm flipV="1">
            <a:off x="4489737" y="4266552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2" name="Straight Connector 401"/>
          <p:cNvCxnSpPr/>
          <p:nvPr/>
        </p:nvCxnSpPr>
        <p:spPr bwMode="auto">
          <a:xfrm>
            <a:off x="4606002" y="4035024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8" name="Straight Connector 407"/>
          <p:cNvCxnSpPr/>
          <p:nvPr/>
        </p:nvCxnSpPr>
        <p:spPr bwMode="auto">
          <a:xfrm>
            <a:off x="1638440" y="3977529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9" name="Straight Connector 408"/>
          <p:cNvCxnSpPr/>
          <p:nvPr/>
        </p:nvCxnSpPr>
        <p:spPr bwMode="auto">
          <a:xfrm flipV="1">
            <a:off x="619774" y="4090629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0" name="Straight Connector 409"/>
          <p:cNvCxnSpPr/>
          <p:nvPr/>
        </p:nvCxnSpPr>
        <p:spPr bwMode="auto">
          <a:xfrm flipV="1">
            <a:off x="1638791" y="3840355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1" name="Delay 410"/>
          <p:cNvSpPr/>
          <p:nvPr/>
        </p:nvSpPr>
        <p:spPr bwMode="auto">
          <a:xfrm>
            <a:off x="1723272" y="3927035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12" name="Straight Connector 411"/>
          <p:cNvCxnSpPr/>
          <p:nvPr/>
        </p:nvCxnSpPr>
        <p:spPr bwMode="auto">
          <a:xfrm>
            <a:off x="805058" y="3902326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3" name="Straight Connector 412"/>
          <p:cNvCxnSpPr/>
          <p:nvPr/>
        </p:nvCxnSpPr>
        <p:spPr bwMode="auto">
          <a:xfrm flipV="1">
            <a:off x="964525" y="3770541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4" name="Delay 413"/>
          <p:cNvSpPr/>
          <p:nvPr/>
        </p:nvSpPr>
        <p:spPr bwMode="auto">
          <a:xfrm>
            <a:off x="1245311" y="3649905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5" name="Oval 414"/>
          <p:cNvSpPr/>
          <p:nvPr/>
        </p:nvSpPr>
        <p:spPr bwMode="auto">
          <a:xfrm>
            <a:off x="895760" y="3722741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6" name="Oval 415"/>
          <p:cNvSpPr/>
          <p:nvPr/>
        </p:nvSpPr>
        <p:spPr bwMode="auto">
          <a:xfrm>
            <a:off x="710410" y="3854819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7" name="Oval 416"/>
          <p:cNvSpPr/>
          <p:nvPr/>
        </p:nvSpPr>
        <p:spPr bwMode="auto">
          <a:xfrm>
            <a:off x="619774" y="4044917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18" name="Straight Connector 417"/>
          <p:cNvCxnSpPr/>
          <p:nvPr/>
        </p:nvCxnSpPr>
        <p:spPr bwMode="auto">
          <a:xfrm>
            <a:off x="1818666" y="5116001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9" name="Straight Connector 418"/>
          <p:cNvCxnSpPr/>
          <p:nvPr/>
        </p:nvCxnSpPr>
        <p:spPr bwMode="auto">
          <a:xfrm>
            <a:off x="1433430" y="4919122"/>
            <a:ext cx="6597074" cy="22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9" name="Straight Connector 428"/>
          <p:cNvCxnSpPr/>
          <p:nvPr/>
        </p:nvCxnSpPr>
        <p:spPr bwMode="auto">
          <a:xfrm>
            <a:off x="2532172" y="5541432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0" name="Straight Connector 429"/>
          <p:cNvCxnSpPr/>
          <p:nvPr/>
        </p:nvCxnSpPr>
        <p:spPr bwMode="auto">
          <a:xfrm>
            <a:off x="2532172" y="5389375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1" name="Straight Connector 430"/>
          <p:cNvCxnSpPr/>
          <p:nvPr/>
        </p:nvCxnSpPr>
        <p:spPr bwMode="auto">
          <a:xfrm>
            <a:off x="2668802" y="5366892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3" name="Straight Connector 432"/>
          <p:cNvCxnSpPr/>
          <p:nvPr/>
        </p:nvCxnSpPr>
        <p:spPr bwMode="auto">
          <a:xfrm flipV="1">
            <a:off x="2981047" y="5545765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4" name="Delay 433"/>
          <p:cNvSpPr/>
          <p:nvPr/>
        </p:nvSpPr>
        <p:spPr bwMode="auto">
          <a:xfrm>
            <a:off x="2896439" y="5344960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5" name="Delay 434"/>
          <p:cNvSpPr/>
          <p:nvPr/>
        </p:nvSpPr>
        <p:spPr bwMode="auto">
          <a:xfrm>
            <a:off x="2896439" y="5504024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36" name="Straight Connector 435"/>
          <p:cNvCxnSpPr/>
          <p:nvPr/>
        </p:nvCxnSpPr>
        <p:spPr bwMode="auto">
          <a:xfrm>
            <a:off x="2811831" y="5525507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7" name="Straight Connector 436"/>
          <p:cNvCxnSpPr/>
          <p:nvPr/>
        </p:nvCxnSpPr>
        <p:spPr bwMode="auto">
          <a:xfrm>
            <a:off x="2811831" y="5405523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8" name="Straight Connector 437"/>
          <p:cNvCxnSpPr/>
          <p:nvPr/>
        </p:nvCxnSpPr>
        <p:spPr bwMode="auto">
          <a:xfrm>
            <a:off x="2811831" y="5405523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9" name="Straight Connector 438"/>
          <p:cNvCxnSpPr/>
          <p:nvPr/>
        </p:nvCxnSpPr>
        <p:spPr bwMode="auto">
          <a:xfrm>
            <a:off x="2811831" y="5501511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0" name="Straight Connector 439"/>
          <p:cNvCxnSpPr/>
          <p:nvPr/>
        </p:nvCxnSpPr>
        <p:spPr bwMode="auto">
          <a:xfrm flipH="1" flipV="1">
            <a:off x="2811831" y="5429520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1" name="Straight Connector 440"/>
          <p:cNvCxnSpPr/>
          <p:nvPr/>
        </p:nvCxnSpPr>
        <p:spPr bwMode="auto">
          <a:xfrm flipV="1">
            <a:off x="2811831" y="5432034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2" name="Straight Connector 441"/>
          <p:cNvCxnSpPr/>
          <p:nvPr/>
        </p:nvCxnSpPr>
        <p:spPr bwMode="auto">
          <a:xfrm>
            <a:off x="3160838" y="5501511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3" name="Straight Connector 442"/>
          <p:cNvCxnSpPr/>
          <p:nvPr/>
        </p:nvCxnSpPr>
        <p:spPr bwMode="auto">
          <a:xfrm>
            <a:off x="3160838" y="5386733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4" name="Oval 443"/>
          <p:cNvSpPr/>
          <p:nvPr/>
        </p:nvSpPr>
        <p:spPr bwMode="auto">
          <a:xfrm>
            <a:off x="3153787" y="5381527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5" name="Oval 444"/>
          <p:cNvSpPr/>
          <p:nvPr/>
        </p:nvSpPr>
        <p:spPr bwMode="auto">
          <a:xfrm>
            <a:off x="2981487" y="5381527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6" name="Oval 445"/>
          <p:cNvSpPr/>
          <p:nvPr/>
        </p:nvSpPr>
        <p:spPr bwMode="auto">
          <a:xfrm>
            <a:off x="2981785" y="5541432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7" name="Delay 446"/>
          <p:cNvSpPr/>
          <p:nvPr/>
        </p:nvSpPr>
        <p:spPr bwMode="auto">
          <a:xfrm>
            <a:off x="2570807" y="5325384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8" name="Delay 447"/>
          <p:cNvSpPr/>
          <p:nvPr/>
        </p:nvSpPr>
        <p:spPr bwMode="auto">
          <a:xfrm>
            <a:off x="2570829" y="552273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9" name="Oval 448"/>
          <p:cNvSpPr/>
          <p:nvPr/>
        </p:nvSpPr>
        <p:spPr bwMode="auto">
          <a:xfrm>
            <a:off x="2655856" y="5361951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0" name="Oval 449"/>
          <p:cNvSpPr/>
          <p:nvPr/>
        </p:nvSpPr>
        <p:spPr bwMode="auto">
          <a:xfrm>
            <a:off x="2656176" y="556014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51" name="Straight Connector 450"/>
          <p:cNvCxnSpPr/>
          <p:nvPr/>
        </p:nvCxnSpPr>
        <p:spPr bwMode="auto">
          <a:xfrm>
            <a:off x="2669659" y="5564988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2" name="Straight Connector 451"/>
          <p:cNvCxnSpPr/>
          <p:nvPr/>
        </p:nvCxnSpPr>
        <p:spPr bwMode="auto">
          <a:xfrm flipV="1">
            <a:off x="2532172" y="5389979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3" name="Straight Connector 452"/>
          <p:cNvCxnSpPr/>
          <p:nvPr/>
        </p:nvCxnSpPr>
        <p:spPr bwMode="auto">
          <a:xfrm flipH="1">
            <a:off x="2188489" y="5461166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4" name="Oval 453"/>
          <p:cNvSpPr/>
          <p:nvPr/>
        </p:nvSpPr>
        <p:spPr bwMode="auto">
          <a:xfrm>
            <a:off x="2524809" y="5455797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5" name="Oval 454"/>
          <p:cNvSpPr/>
          <p:nvPr/>
        </p:nvSpPr>
        <p:spPr bwMode="auto">
          <a:xfrm>
            <a:off x="2556438" y="5582412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56" name="Straight Connector 455"/>
          <p:cNvCxnSpPr/>
          <p:nvPr/>
        </p:nvCxnSpPr>
        <p:spPr bwMode="auto">
          <a:xfrm flipV="1">
            <a:off x="2344848" y="5587328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7" name="Straight Connector 456"/>
          <p:cNvCxnSpPr/>
          <p:nvPr/>
        </p:nvCxnSpPr>
        <p:spPr bwMode="auto">
          <a:xfrm flipV="1">
            <a:off x="2072224" y="5347276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8" name="Straight Connector 457"/>
          <p:cNvCxnSpPr/>
          <p:nvPr/>
        </p:nvCxnSpPr>
        <p:spPr bwMode="auto">
          <a:xfrm flipH="1" flipV="1">
            <a:off x="2345550" y="5348023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8" name="Straight Connector 427"/>
          <p:cNvCxnSpPr/>
          <p:nvPr/>
        </p:nvCxnSpPr>
        <p:spPr bwMode="auto">
          <a:xfrm>
            <a:off x="2188489" y="5115748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0" name="Straight Connector 459"/>
          <p:cNvCxnSpPr/>
          <p:nvPr/>
        </p:nvCxnSpPr>
        <p:spPr bwMode="auto">
          <a:xfrm flipH="1">
            <a:off x="6858950" y="5461165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1" name="Straight Connector 460"/>
          <p:cNvCxnSpPr/>
          <p:nvPr/>
        </p:nvCxnSpPr>
        <p:spPr bwMode="auto">
          <a:xfrm flipV="1">
            <a:off x="6742685" y="5347275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2" name="Straight Connector 461"/>
          <p:cNvCxnSpPr/>
          <p:nvPr/>
        </p:nvCxnSpPr>
        <p:spPr bwMode="auto">
          <a:xfrm>
            <a:off x="6858950" y="5115747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7" name="Straight Connector 466"/>
          <p:cNvCxnSpPr/>
          <p:nvPr/>
        </p:nvCxnSpPr>
        <p:spPr bwMode="auto">
          <a:xfrm flipH="1">
            <a:off x="4585949" y="5461165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8" name="Straight Connector 467"/>
          <p:cNvCxnSpPr/>
          <p:nvPr/>
        </p:nvCxnSpPr>
        <p:spPr bwMode="auto">
          <a:xfrm flipV="1">
            <a:off x="4469684" y="5347275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9" name="Straight Connector 468"/>
          <p:cNvCxnSpPr/>
          <p:nvPr/>
        </p:nvCxnSpPr>
        <p:spPr bwMode="auto">
          <a:xfrm>
            <a:off x="4585949" y="5115747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6" name="Rectangle 105"/>
          <p:cNvSpPr/>
          <p:nvPr/>
        </p:nvSpPr>
        <p:spPr bwMode="auto">
          <a:xfrm>
            <a:off x="2302035" y="21336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2552225" y="2420690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2552225" y="2268633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2688855" y="2246150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3001100" y="2425023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Delay 10"/>
          <p:cNvSpPr/>
          <p:nvPr/>
        </p:nvSpPr>
        <p:spPr bwMode="auto">
          <a:xfrm>
            <a:off x="2916492" y="2224218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Delay 11"/>
          <p:cNvSpPr/>
          <p:nvPr/>
        </p:nvSpPr>
        <p:spPr bwMode="auto">
          <a:xfrm>
            <a:off x="2916492" y="238328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2831884" y="2404765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2831884" y="2284781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2831884" y="2284781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2831884" y="2380769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H="1" flipV="1">
            <a:off x="2831884" y="2308778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2831884" y="2311292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3180891" y="2380769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3180891" y="2265991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Oval 20"/>
          <p:cNvSpPr/>
          <p:nvPr/>
        </p:nvSpPr>
        <p:spPr bwMode="auto">
          <a:xfrm>
            <a:off x="3173840" y="2260785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3001540" y="2260785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3001838" y="242069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Delay 23"/>
          <p:cNvSpPr/>
          <p:nvPr/>
        </p:nvSpPr>
        <p:spPr bwMode="auto">
          <a:xfrm>
            <a:off x="2590860" y="220464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Delay 24"/>
          <p:cNvSpPr/>
          <p:nvPr/>
        </p:nvSpPr>
        <p:spPr bwMode="auto">
          <a:xfrm>
            <a:off x="2590883" y="2401990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2675909" y="224120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2676229" y="2439398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2689712" y="2444246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2552225" y="2269237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>
            <a:stCxn id="31" idx="2"/>
          </p:cNvCxnSpPr>
          <p:nvPr/>
        </p:nvCxnSpPr>
        <p:spPr bwMode="auto">
          <a:xfrm flipH="1">
            <a:off x="2208542" y="2340424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Oval 30"/>
          <p:cNvSpPr/>
          <p:nvPr/>
        </p:nvSpPr>
        <p:spPr bwMode="auto">
          <a:xfrm>
            <a:off x="2544862" y="2335055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2576491" y="246167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flipV="1">
            <a:off x="2364901" y="2466586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2092277" y="2226534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H="1" flipV="1">
            <a:off x="2365603" y="2227281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>
            <a:off x="2208542" y="1995006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5" name="Straight Connector 474"/>
          <p:cNvCxnSpPr/>
          <p:nvPr/>
        </p:nvCxnSpPr>
        <p:spPr bwMode="auto">
          <a:xfrm>
            <a:off x="1618387" y="5058252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6" name="Straight Connector 475"/>
          <p:cNvCxnSpPr/>
          <p:nvPr/>
        </p:nvCxnSpPr>
        <p:spPr bwMode="auto">
          <a:xfrm flipV="1">
            <a:off x="599721" y="5171352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7" name="Straight Connector 476"/>
          <p:cNvCxnSpPr/>
          <p:nvPr/>
        </p:nvCxnSpPr>
        <p:spPr bwMode="auto">
          <a:xfrm flipV="1">
            <a:off x="1618738" y="4921078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8" name="Delay 477"/>
          <p:cNvSpPr/>
          <p:nvPr/>
        </p:nvSpPr>
        <p:spPr bwMode="auto">
          <a:xfrm>
            <a:off x="1703219" y="50077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79" name="Straight Connector 478"/>
          <p:cNvCxnSpPr/>
          <p:nvPr/>
        </p:nvCxnSpPr>
        <p:spPr bwMode="auto">
          <a:xfrm>
            <a:off x="785005" y="4983049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0" name="Straight Connector 479"/>
          <p:cNvCxnSpPr/>
          <p:nvPr/>
        </p:nvCxnSpPr>
        <p:spPr bwMode="auto">
          <a:xfrm flipV="1">
            <a:off x="944472" y="4851264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1" name="Delay 480"/>
          <p:cNvSpPr/>
          <p:nvPr/>
        </p:nvSpPr>
        <p:spPr bwMode="auto">
          <a:xfrm>
            <a:off x="1225258" y="4730628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2" name="Oval 481"/>
          <p:cNvSpPr/>
          <p:nvPr/>
        </p:nvSpPr>
        <p:spPr bwMode="auto">
          <a:xfrm>
            <a:off x="875707" y="4803464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3" name="Oval 482"/>
          <p:cNvSpPr/>
          <p:nvPr/>
        </p:nvSpPr>
        <p:spPr bwMode="auto">
          <a:xfrm>
            <a:off x="690357" y="4935542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4" name="Oval 483"/>
          <p:cNvSpPr/>
          <p:nvPr/>
        </p:nvSpPr>
        <p:spPr bwMode="auto">
          <a:xfrm>
            <a:off x="599721" y="512564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7" name="TextBox 486"/>
          <p:cNvSpPr txBox="1"/>
          <p:nvPr/>
        </p:nvSpPr>
        <p:spPr>
          <a:xfrm>
            <a:off x="3701419" y="6099761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488" name="TextBox 487"/>
          <p:cNvSpPr txBox="1"/>
          <p:nvPr/>
        </p:nvSpPr>
        <p:spPr>
          <a:xfrm>
            <a:off x="6110873" y="609600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489" name="TextBox 488"/>
          <p:cNvSpPr txBox="1"/>
          <p:nvPr/>
        </p:nvSpPr>
        <p:spPr>
          <a:xfrm>
            <a:off x="8383741" y="609600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494" name="TextBox 493"/>
          <p:cNvSpPr txBox="1"/>
          <p:nvPr/>
        </p:nvSpPr>
        <p:spPr>
          <a:xfrm>
            <a:off x="50973" y="910359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[1:0]</a:t>
            </a:r>
          </a:p>
        </p:txBody>
      </p:sp>
      <p:cxnSp>
        <p:nvCxnSpPr>
          <p:cNvPr id="510" name="Straight Connector 509"/>
          <p:cNvCxnSpPr/>
          <p:nvPr/>
        </p:nvCxnSpPr>
        <p:spPr bwMode="auto">
          <a:xfrm flipV="1">
            <a:off x="2326371" y="5392735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1" name="Straight Connector 510"/>
          <p:cNvCxnSpPr/>
          <p:nvPr/>
        </p:nvCxnSpPr>
        <p:spPr bwMode="auto">
          <a:xfrm>
            <a:off x="3349741" y="5309432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2" name="Delay 511"/>
          <p:cNvSpPr/>
          <p:nvPr/>
        </p:nvSpPr>
        <p:spPr bwMode="auto">
          <a:xfrm>
            <a:off x="3472534" y="5253272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13" name="Straight Connector 512"/>
          <p:cNvCxnSpPr/>
          <p:nvPr/>
        </p:nvCxnSpPr>
        <p:spPr bwMode="auto">
          <a:xfrm>
            <a:off x="3353459" y="4920495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4" name="Straight Connector 513"/>
          <p:cNvCxnSpPr/>
          <p:nvPr/>
        </p:nvCxnSpPr>
        <p:spPr bwMode="auto">
          <a:xfrm>
            <a:off x="4714495" y="5383739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5" name="Straight Connector 514"/>
          <p:cNvCxnSpPr/>
          <p:nvPr/>
        </p:nvCxnSpPr>
        <p:spPr bwMode="auto">
          <a:xfrm>
            <a:off x="5756447" y="5303635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6" name="Delay 515"/>
          <p:cNvSpPr/>
          <p:nvPr/>
        </p:nvSpPr>
        <p:spPr bwMode="auto">
          <a:xfrm>
            <a:off x="5879240" y="5247475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17" name="Straight Connector 516"/>
          <p:cNvCxnSpPr/>
          <p:nvPr/>
        </p:nvCxnSpPr>
        <p:spPr bwMode="auto">
          <a:xfrm>
            <a:off x="5760165" y="4914698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8" name="Straight Connector 517"/>
          <p:cNvCxnSpPr/>
          <p:nvPr/>
        </p:nvCxnSpPr>
        <p:spPr bwMode="auto">
          <a:xfrm>
            <a:off x="7053458" y="5386937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9" name="Straight Connector 518"/>
          <p:cNvCxnSpPr/>
          <p:nvPr/>
        </p:nvCxnSpPr>
        <p:spPr bwMode="auto">
          <a:xfrm>
            <a:off x="8023575" y="5306993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0" name="Delay 519"/>
          <p:cNvSpPr/>
          <p:nvPr/>
        </p:nvSpPr>
        <p:spPr bwMode="auto">
          <a:xfrm>
            <a:off x="8146368" y="5250833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21" name="Straight Connector 520"/>
          <p:cNvCxnSpPr/>
          <p:nvPr/>
        </p:nvCxnSpPr>
        <p:spPr bwMode="auto">
          <a:xfrm>
            <a:off x="8027293" y="4918056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9" name="Straight Connector 528"/>
          <p:cNvCxnSpPr/>
          <p:nvPr/>
        </p:nvCxnSpPr>
        <p:spPr bwMode="auto">
          <a:xfrm flipV="1">
            <a:off x="2357154" y="4318263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0" name="Straight Connector 529"/>
          <p:cNvCxnSpPr/>
          <p:nvPr/>
        </p:nvCxnSpPr>
        <p:spPr bwMode="auto">
          <a:xfrm>
            <a:off x="3380524" y="42349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1" name="Delay 530"/>
          <p:cNvSpPr/>
          <p:nvPr/>
        </p:nvSpPr>
        <p:spPr bwMode="auto">
          <a:xfrm>
            <a:off x="3503317" y="41788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32" name="Straight Connector 531"/>
          <p:cNvCxnSpPr/>
          <p:nvPr/>
        </p:nvCxnSpPr>
        <p:spPr bwMode="auto">
          <a:xfrm>
            <a:off x="3384242" y="38460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3" name="Straight Connector 532"/>
          <p:cNvCxnSpPr/>
          <p:nvPr/>
        </p:nvCxnSpPr>
        <p:spPr bwMode="auto">
          <a:xfrm>
            <a:off x="4745278" y="4309267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4" name="Straight Connector 533"/>
          <p:cNvCxnSpPr/>
          <p:nvPr/>
        </p:nvCxnSpPr>
        <p:spPr bwMode="auto">
          <a:xfrm>
            <a:off x="5787230" y="4229163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5" name="Delay 534"/>
          <p:cNvSpPr/>
          <p:nvPr/>
        </p:nvSpPr>
        <p:spPr bwMode="auto">
          <a:xfrm>
            <a:off x="5910023" y="4173003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36" name="Straight Connector 535"/>
          <p:cNvCxnSpPr/>
          <p:nvPr/>
        </p:nvCxnSpPr>
        <p:spPr bwMode="auto">
          <a:xfrm>
            <a:off x="5790948" y="3840226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7" name="Straight Connector 536"/>
          <p:cNvCxnSpPr/>
          <p:nvPr/>
        </p:nvCxnSpPr>
        <p:spPr bwMode="auto">
          <a:xfrm>
            <a:off x="7084241" y="4312465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8" name="Straight Connector 537"/>
          <p:cNvCxnSpPr/>
          <p:nvPr/>
        </p:nvCxnSpPr>
        <p:spPr bwMode="auto">
          <a:xfrm>
            <a:off x="8054358" y="4232521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9" name="Delay 538"/>
          <p:cNvSpPr/>
          <p:nvPr/>
        </p:nvSpPr>
        <p:spPr bwMode="auto">
          <a:xfrm>
            <a:off x="8177151" y="4176361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0" name="Straight Connector 539"/>
          <p:cNvCxnSpPr/>
          <p:nvPr/>
        </p:nvCxnSpPr>
        <p:spPr bwMode="auto">
          <a:xfrm>
            <a:off x="8058076" y="3843584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1" name="Straight Connector 540"/>
          <p:cNvCxnSpPr/>
          <p:nvPr/>
        </p:nvCxnSpPr>
        <p:spPr bwMode="auto">
          <a:xfrm flipV="1">
            <a:off x="2366477" y="32513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2" name="Straight Connector 541"/>
          <p:cNvCxnSpPr/>
          <p:nvPr/>
        </p:nvCxnSpPr>
        <p:spPr bwMode="auto">
          <a:xfrm>
            <a:off x="3389847" y="31680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3" name="Delay 542"/>
          <p:cNvSpPr/>
          <p:nvPr/>
        </p:nvSpPr>
        <p:spPr bwMode="auto">
          <a:xfrm>
            <a:off x="3512640" y="31118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4" name="Straight Connector 543"/>
          <p:cNvCxnSpPr/>
          <p:nvPr/>
        </p:nvCxnSpPr>
        <p:spPr bwMode="auto">
          <a:xfrm>
            <a:off x="3393565" y="27791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5" name="Straight Connector 544"/>
          <p:cNvCxnSpPr/>
          <p:nvPr/>
        </p:nvCxnSpPr>
        <p:spPr bwMode="auto">
          <a:xfrm>
            <a:off x="4754601" y="32423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6" name="Straight Connector 545"/>
          <p:cNvCxnSpPr/>
          <p:nvPr/>
        </p:nvCxnSpPr>
        <p:spPr bwMode="auto">
          <a:xfrm>
            <a:off x="5796553" y="31622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7" name="Delay 546"/>
          <p:cNvSpPr/>
          <p:nvPr/>
        </p:nvSpPr>
        <p:spPr bwMode="auto">
          <a:xfrm>
            <a:off x="5919346" y="31061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8" name="Straight Connector 547"/>
          <p:cNvCxnSpPr/>
          <p:nvPr/>
        </p:nvCxnSpPr>
        <p:spPr bwMode="auto">
          <a:xfrm>
            <a:off x="5800271" y="27733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9" name="Straight Connector 548"/>
          <p:cNvCxnSpPr/>
          <p:nvPr/>
        </p:nvCxnSpPr>
        <p:spPr bwMode="auto">
          <a:xfrm>
            <a:off x="7093564" y="32455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0" name="Straight Connector 549"/>
          <p:cNvCxnSpPr/>
          <p:nvPr/>
        </p:nvCxnSpPr>
        <p:spPr bwMode="auto">
          <a:xfrm>
            <a:off x="8063681" y="31656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1" name="Delay 550"/>
          <p:cNvSpPr/>
          <p:nvPr/>
        </p:nvSpPr>
        <p:spPr bwMode="auto">
          <a:xfrm>
            <a:off x="8186474" y="31094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52" name="Straight Connector 551"/>
          <p:cNvCxnSpPr/>
          <p:nvPr/>
        </p:nvCxnSpPr>
        <p:spPr bwMode="auto">
          <a:xfrm>
            <a:off x="8067399" y="27766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3" name="Straight Connector 552"/>
          <p:cNvCxnSpPr>
            <a:stCxn id="11" idx="3"/>
          </p:cNvCxnSpPr>
          <p:nvPr/>
        </p:nvCxnSpPr>
        <p:spPr bwMode="auto">
          <a:xfrm>
            <a:off x="3001100" y="22664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4" name="Straight Connector 553"/>
          <p:cNvCxnSpPr/>
          <p:nvPr/>
        </p:nvCxnSpPr>
        <p:spPr bwMode="auto">
          <a:xfrm>
            <a:off x="3399071" y="21873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5" name="Delay 554"/>
          <p:cNvSpPr/>
          <p:nvPr/>
        </p:nvSpPr>
        <p:spPr bwMode="auto">
          <a:xfrm>
            <a:off x="3521864" y="21312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56" name="Straight Connector 555"/>
          <p:cNvCxnSpPr/>
          <p:nvPr/>
        </p:nvCxnSpPr>
        <p:spPr bwMode="auto">
          <a:xfrm>
            <a:off x="3402789" y="17984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7" name="Straight Connector 556"/>
          <p:cNvCxnSpPr/>
          <p:nvPr/>
        </p:nvCxnSpPr>
        <p:spPr bwMode="auto">
          <a:xfrm>
            <a:off x="4763825" y="22617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8" name="Straight Connector 557"/>
          <p:cNvCxnSpPr/>
          <p:nvPr/>
        </p:nvCxnSpPr>
        <p:spPr bwMode="auto">
          <a:xfrm>
            <a:off x="5805777" y="21816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9" name="Delay 558"/>
          <p:cNvSpPr/>
          <p:nvPr/>
        </p:nvSpPr>
        <p:spPr bwMode="auto">
          <a:xfrm>
            <a:off x="5928570" y="21254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60" name="Straight Connector 559"/>
          <p:cNvCxnSpPr/>
          <p:nvPr/>
        </p:nvCxnSpPr>
        <p:spPr bwMode="auto">
          <a:xfrm>
            <a:off x="5809495" y="17926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1" name="Straight Connector 560"/>
          <p:cNvCxnSpPr/>
          <p:nvPr/>
        </p:nvCxnSpPr>
        <p:spPr bwMode="auto">
          <a:xfrm>
            <a:off x="7102788" y="22649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2" name="Straight Connector 561"/>
          <p:cNvCxnSpPr/>
          <p:nvPr/>
        </p:nvCxnSpPr>
        <p:spPr bwMode="auto">
          <a:xfrm>
            <a:off x="8072905" y="21849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3" name="Delay 562"/>
          <p:cNvSpPr/>
          <p:nvPr/>
        </p:nvSpPr>
        <p:spPr bwMode="auto">
          <a:xfrm>
            <a:off x="8195698" y="21287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64" name="Straight Connector 563"/>
          <p:cNvCxnSpPr/>
          <p:nvPr/>
        </p:nvCxnSpPr>
        <p:spPr bwMode="auto">
          <a:xfrm>
            <a:off x="8076623" y="17960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87" name="Group 286"/>
          <p:cNvGrpSpPr/>
          <p:nvPr/>
        </p:nvGrpSpPr>
        <p:grpSpPr>
          <a:xfrm>
            <a:off x="2092277" y="2978854"/>
            <a:ext cx="1211032" cy="552240"/>
            <a:chOff x="1485900" y="2549912"/>
            <a:chExt cx="1446187" cy="821455"/>
          </a:xfrm>
        </p:grpSpPr>
        <p:grpSp>
          <p:nvGrpSpPr>
            <p:cNvPr id="292" name="Group 291"/>
            <p:cNvGrpSpPr/>
            <p:nvPr/>
          </p:nvGrpSpPr>
          <p:grpSpPr>
            <a:xfrm>
              <a:off x="1485900" y="2549912"/>
              <a:ext cx="1308062" cy="731170"/>
              <a:chOff x="1485900" y="2549912"/>
              <a:chExt cx="1435811" cy="1076362"/>
            </a:xfrm>
          </p:grpSpPr>
          <p:grpSp>
            <p:nvGrpSpPr>
              <p:cNvPr id="293" name="Group 292"/>
              <p:cNvGrpSpPr/>
              <p:nvPr/>
            </p:nvGrpSpPr>
            <p:grpSpPr>
              <a:xfrm>
                <a:off x="1485900" y="3008963"/>
                <a:ext cx="1435811" cy="617311"/>
                <a:chOff x="-418333" y="2438400"/>
                <a:chExt cx="7892141" cy="2685534"/>
              </a:xfrm>
            </p:grpSpPr>
            <p:cxnSp>
              <p:nvCxnSpPr>
                <p:cNvPr id="295" name="Straight Connector 294"/>
                <p:cNvCxnSpPr/>
                <p:nvPr/>
              </p:nvCxnSpPr>
              <p:spPr bwMode="auto">
                <a:xfrm>
                  <a:off x="2895600" y="4496535"/>
                  <a:ext cx="3048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6" name="Straight Connector 295"/>
                <p:cNvCxnSpPr/>
                <p:nvPr/>
              </p:nvCxnSpPr>
              <p:spPr bwMode="auto">
                <a:xfrm>
                  <a:off x="2895600" y="3048000"/>
                  <a:ext cx="3048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7" name="Straight Connector 296"/>
                <p:cNvCxnSpPr/>
                <p:nvPr/>
              </p:nvCxnSpPr>
              <p:spPr bwMode="auto">
                <a:xfrm>
                  <a:off x="3880022" y="2833816"/>
                  <a:ext cx="1640132" cy="346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9" name="Straight Connector 298"/>
                <p:cNvCxnSpPr/>
                <p:nvPr/>
              </p:nvCxnSpPr>
              <p:spPr bwMode="auto">
                <a:xfrm flipV="1">
                  <a:off x="6129755" y="4537806"/>
                  <a:ext cx="1292238" cy="5146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00" name="Delay 299"/>
                <p:cNvSpPr/>
                <p:nvPr/>
              </p:nvSpPr>
              <p:spPr bwMode="auto">
                <a:xfrm>
                  <a:off x="5520152" y="2624887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01" name="Delay 300"/>
                <p:cNvSpPr/>
                <p:nvPr/>
              </p:nvSpPr>
              <p:spPr bwMode="auto">
                <a:xfrm>
                  <a:off x="5520154" y="4140178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02" name="Straight Connector 301"/>
                <p:cNvCxnSpPr/>
                <p:nvPr/>
              </p:nvCxnSpPr>
              <p:spPr bwMode="auto">
                <a:xfrm>
                  <a:off x="4910554" y="4344831"/>
                  <a:ext cx="6096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3" name="Straight Connector 302"/>
                <p:cNvCxnSpPr/>
                <p:nvPr/>
              </p:nvCxnSpPr>
              <p:spPr bwMode="auto">
                <a:xfrm>
                  <a:off x="4910554" y="3201831"/>
                  <a:ext cx="6096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4" name="Straight Connector 303"/>
                <p:cNvCxnSpPr/>
                <p:nvPr/>
              </p:nvCxnSpPr>
              <p:spPr bwMode="auto">
                <a:xfrm>
                  <a:off x="4910554" y="3201831"/>
                  <a:ext cx="0" cy="22859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5" name="Straight Connector 304"/>
                <p:cNvCxnSpPr/>
                <p:nvPr/>
              </p:nvCxnSpPr>
              <p:spPr bwMode="auto">
                <a:xfrm>
                  <a:off x="4910554" y="4116232"/>
                  <a:ext cx="0" cy="22859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6" name="Straight Connector 305"/>
                <p:cNvCxnSpPr/>
                <p:nvPr/>
              </p:nvCxnSpPr>
              <p:spPr bwMode="auto">
                <a:xfrm flipH="1" flipV="1">
                  <a:off x="4910554" y="3430430"/>
                  <a:ext cx="2514600" cy="68580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7" name="Straight Connector 306"/>
                <p:cNvCxnSpPr/>
                <p:nvPr/>
              </p:nvCxnSpPr>
              <p:spPr bwMode="auto">
                <a:xfrm flipV="1">
                  <a:off x="4910554" y="3454376"/>
                  <a:ext cx="2514600" cy="661855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8" name="Straight Connector 307"/>
                <p:cNvCxnSpPr/>
                <p:nvPr/>
              </p:nvCxnSpPr>
              <p:spPr bwMode="auto">
                <a:xfrm>
                  <a:off x="7425154" y="4116231"/>
                  <a:ext cx="0" cy="426718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9" name="Straight Connector 308"/>
                <p:cNvCxnSpPr/>
                <p:nvPr/>
              </p:nvCxnSpPr>
              <p:spPr bwMode="auto">
                <a:xfrm>
                  <a:off x="7425154" y="3022832"/>
                  <a:ext cx="0" cy="426718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10" name="Oval 309"/>
                <p:cNvSpPr/>
                <p:nvPr/>
              </p:nvSpPr>
              <p:spPr bwMode="auto">
                <a:xfrm>
                  <a:off x="7374354" y="2973231"/>
                  <a:ext cx="99454" cy="102296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1" name="Oval 310"/>
                <p:cNvSpPr/>
                <p:nvPr/>
              </p:nvSpPr>
              <p:spPr bwMode="auto">
                <a:xfrm>
                  <a:off x="6132929" y="2973231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2" name="Oval 311"/>
                <p:cNvSpPr/>
                <p:nvPr/>
              </p:nvSpPr>
              <p:spPr bwMode="auto">
                <a:xfrm>
                  <a:off x="6135075" y="4496535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3" name="Delay 312"/>
                <p:cNvSpPr/>
                <p:nvPr/>
              </p:nvSpPr>
              <p:spPr bwMode="auto">
                <a:xfrm>
                  <a:off x="3173968" y="2438400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4" name="Delay 313"/>
                <p:cNvSpPr/>
                <p:nvPr/>
              </p:nvSpPr>
              <p:spPr bwMode="auto">
                <a:xfrm>
                  <a:off x="3174130" y="4318391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5" name="Oval 314"/>
                <p:cNvSpPr/>
                <p:nvPr/>
              </p:nvSpPr>
              <p:spPr bwMode="auto">
                <a:xfrm>
                  <a:off x="3786746" y="2786744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6" name="Oval 315"/>
                <p:cNvSpPr/>
                <p:nvPr/>
              </p:nvSpPr>
              <p:spPr bwMode="auto">
                <a:xfrm>
                  <a:off x="3789051" y="4674748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17" name="Straight Connector 316"/>
                <p:cNvCxnSpPr/>
                <p:nvPr/>
              </p:nvCxnSpPr>
              <p:spPr bwMode="auto">
                <a:xfrm>
                  <a:off x="3886200" y="4720931"/>
                  <a:ext cx="1640132" cy="346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8" name="Straight Connector 317"/>
                <p:cNvCxnSpPr/>
                <p:nvPr/>
              </p:nvCxnSpPr>
              <p:spPr bwMode="auto">
                <a:xfrm flipV="1">
                  <a:off x="2895600" y="3053751"/>
                  <a:ext cx="2875" cy="144205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9" name="Straight Connector 318"/>
                <p:cNvCxnSpPr>
                  <a:stCxn id="313" idx="2"/>
                </p:cNvCxnSpPr>
                <p:nvPr/>
              </p:nvCxnSpPr>
              <p:spPr bwMode="auto">
                <a:xfrm flipH="1">
                  <a:off x="419356" y="3731897"/>
                  <a:ext cx="2423196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20" name="Oval 319"/>
                <p:cNvSpPr/>
                <p:nvPr/>
              </p:nvSpPr>
              <p:spPr bwMode="auto">
                <a:xfrm>
                  <a:off x="2842550" y="3680750"/>
                  <a:ext cx="99454" cy="102296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21" name="Oval 320"/>
                <p:cNvSpPr/>
                <p:nvPr/>
              </p:nvSpPr>
              <p:spPr bwMode="auto">
                <a:xfrm>
                  <a:off x="3070440" y="4886924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22" name="Straight Connector 321"/>
                <p:cNvCxnSpPr/>
                <p:nvPr/>
              </p:nvCxnSpPr>
              <p:spPr bwMode="auto">
                <a:xfrm flipV="1">
                  <a:off x="1545931" y="4933750"/>
                  <a:ext cx="1522119" cy="432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3" name="Straight Connector 322"/>
                <p:cNvCxnSpPr/>
                <p:nvPr/>
              </p:nvCxnSpPr>
              <p:spPr bwMode="auto">
                <a:xfrm flipV="1">
                  <a:off x="-418333" y="2646948"/>
                  <a:ext cx="3609108" cy="1366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4" name="Straight Connector 323"/>
                <p:cNvCxnSpPr/>
                <p:nvPr/>
              </p:nvCxnSpPr>
              <p:spPr bwMode="auto">
                <a:xfrm flipH="1" flipV="1">
                  <a:off x="1550984" y="2654061"/>
                  <a:ext cx="3208" cy="228680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294" name="Straight Connector 293"/>
              <p:cNvCxnSpPr/>
              <p:nvPr/>
            </p:nvCxnSpPr>
            <p:spPr bwMode="auto">
              <a:xfrm>
                <a:off x="1638300" y="2549912"/>
                <a:ext cx="4233" cy="75773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91" name="Rectangle 290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339" name="Rectangle 338"/>
          <p:cNvSpPr/>
          <p:nvPr/>
        </p:nvSpPr>
        <p:spPr bwMode="auto">
          <a:xfrm>
            <a:off x="6972496" y="31174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0" name="Rectangle 339"/>
          <p:cNvSpPr/>
          <p:nvPr/>
        </p:nvSpPr>
        <p:spPr bwMode="auto">
          <a:xfrm>
            <a:off x="4699495" y="31174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9" name="Rectangle 358"/>
          <p:cNvSpPr/>
          <p:nvPr/>
        </p:nvSpPr>
        <p:spPr bwMode="auto">
          <a:xfrm>
            <a:off x="2302035" y="417362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6" name="Rectangle 405"/>
          <p:cNvSpPr/>
          <p:nvPr/>
        </p:nvSpPr>
        <p:spPr bwMode="auto">
          <a:xfrm>
            <a:off x="6972496" y="4173619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7" name="Rectangle 406"/>
          <p:cNvSpPr/>
          <p:nvPr/>
        </p:nvSpPr>
        <p:spPr bwMode="auto">
          <a:xfrm>
            <a:off x="4699495" y="4173619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6" name="Rectangle 425"/>
          <p:cNvSpPr/>
          <p:nvPr/>
        </p:nvSpPr>
        <p:spPr bwMode="auto">
          <a:xfrm>
            <a:off x="2281982" y="5254343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3" name="Rectangle 472"/>
          <p:cNvSpPr/>
          <p:nvPr/>
        </p:nvSpPr>
        <p:spPr bwMode="auto">
          <a:xfrm>
            <a:off x="6952443" y="5254342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4" name="Rectangle 473"/>
          <p:cNvSpPr/>
          <p:nvPr/>
        </p:nvSpPr>
        <p:spPr bwMode="auto">
          <a:xfrm>
            <a:off x="4679442" y="5254342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5" name="Rectangle 234"/>
          <p:cNvSpPr/>
          <p:nvPr/>
        </p:nvSpPr>
        <p:spPr bwMode="auto">
          <a:xfrm>
            <a:off x="6972496" y="21336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3" name="Rectangle 242"/>
          <p:cNvSpPr/>
          <p:nvPr/>
        </p:nvSpPr>
        <p:spPr bwMode="auto">
          <a:xfrm>
            <a:off x="4699495" y="21336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70" name="Straight Connector 569"/>
          <p:cNvCxnSpPr>
            <a:stCxn id="555" idx="3"/>
          </p:cNvCxnSpPr>
          <p:nvPr/>
        </p:nvCxnSpPr>
        <p:spPr bwMode="auto">
          <a:xfrm flipV="1">
            <a:off x="3746650" y="22392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5" name="Straight Connector 574"/>
          <p:cNvCxnSpPr>
            <a:stCxn id="543" idx="3"/>
          </p:cNvCxnSpPr>
          <p:nvPr/>
        </p:nvCxnSpPr>
        <p:spPr bwMode="auto">
          <a:xfrm flipV="1">
            <a:off x="3737426" y="32155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8" name="Straight Connector 577"/>
          <p:cNvCxnSpPr/>
          <p:nvPr/>
        </p:nvCxnSpPr>
        <p:spPr bwMode="auto">
          <a:xfrm flipV="1">
            <a:off x="4061303" y="2231421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1" name="Straight Connector 580"/>
          <p:cNvCxnSpPr/>
          <p:nvPr/>
        </p:nvCxnSpPr>
        <p:spPr bwMode="auto">
          <a:xfrm flipH="1" flipV="1">
            <a:off x="4023626" y="3208066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8" name="Straight Connector 587"/>
          <p:cNvCxnSpPr>
            <a:stCxn id="531" idx="3"/>
          </p:cNvCxnSpPr>
          <p:nvPr/>
        </p:nvCxnSpPr>
        <p:spPr bwMode="auto">
          <a:xfrm flipV="1">
            <a:off x="3728103" y="4284518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1" name="Straight Connector 590"/>
          <p:cNvCxnSpPr/>
          <p:nvPr/>
        </p:nvCxnSpPr>
        <p:spPr bwMode="auto">
          <a:xfrm flipH="1" flipV="1">
            <a:off x="3980850" y="4287512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6" name="Straight Connector 595"/>
          <p:cNvCxnSpPr>
            <a:stCxn id="512" idx="3"/>
          </p:cNvCxnSpPr>
          <p:nvPr/>
        </p:nvCxnSpPr>
        <p:spPr bwMode="auto">
          <a:xfrm flipV="1">
            <a:off x="3697320" y="5358245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9" name="Straight Connector 598"/>
          <p:cNvCxnSpPr/>
          <p:nvPr/>
        </p:nvCxnSpPr>
        <p:spPr bwMode="auto">
          <a:xfrm flipH="1">
            <a:off x="3943113" y="5362285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23" name="Picture 6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496" y="5646226"/>
            <a:ext cx="351694" cy="344628"/>
          </a:xfrm>
          <a:prstGeom prst="rect">
            <a:avLst/>
          </a:prstGeom>
        </p:spPr>
      </p:pic>
      <p:cxnSp>
        <p:nvCxnSpPr>
          <p:cNvPr id="626" name="Straight Connector 625"/>
          <p:cNvCxnSpPr/>
          <p:nvPr/>
        </p:nvCxnSpPr>
        <p:spPr bwMode="auto">
          <a:xfrm flipV="1">
            <a:off x="6155836" y="22280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7" name="Straight Connector 626"/>
          <p:cNvCxnSpPr/>
          <p:nvPr/>
        </p:nvCxnSpPr>
        <p:spPr bwMode="auto">
          <a:xfrm flipV="1">
            <a:off x="6146612" y="32043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8" name="Straight Connector 627"/>
          <p:cNvCxnSpPr/>
          <p:nvPr/>
        </p:nvCxnSpPr>
        <p:spPr bwMode="auto">
          <a:xfrm flipV="1">
            <a:off x="6470489" y="2220234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9" name="Straight Connector 628"/>
          <p:cNvCxnSpPr/>
          <p:nvPr/>
        </p:nvCxnSpPr>
        <p:spPr bwMode="auto">
          <a:xfrm flipH="1" flipV="1">
            <a:off x="6432812" y="3196879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0" name="Straight Connector 629"/>
          <p:cNvCxnSpPr/>
          <p:nvPr/>
        </p:nvCxnSpPr>
        <p:spPr bwMode="auto">
          <a:xfrm flipV="1">
            <a:off x="6137289" y="4273331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1" name="Straight Connector 630"/>
          <p:cNvCxnSpPr/>
          <p:nvPr/>
        </p:nvCxnSpPr>
        <p:spPr bwMode="auto">
          <a:xfrm flipH="1" flipV="1">
            <a:off x="6390036" y="4276325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2" name="Straight Connector 631"/>
          <p:cNvCxnSpPr/>
          <p:nvPr/>
        </p:nvCxnSpPr>
        <p:spPr bwMode="auto">
          <a:xfrm flipV="1">
            <a:off x="6106506" y="5347058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3" name="Straight Connector 632"/>
          <p:cNvCxnSpPr/>
          <p:nvPr/>
        </p:nvCxnSpPr>
        <p:spPr bwMode="auto">
          <a:xfrm flipH="1">
            <a:off x="6352299" y="5351098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34" name="Picture 6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682" y="5635039"/>
            <a:ext cx="351694" cy="344628"/>
          </a:xfrm>
          <a:prstGeom prst="rect">
            <a:avLst/>
          </a:prstGeom>
        </p:spPr>
      </p:pic>
      <p:cxnSp>
        <p:nvCxnSpPr>
          <p:cNvPr id="635" name="Straight Connector 634"/>
          <p:cNvCxnSpPr/>
          <p:nvPr/>
        </p:nvCxnSpPr>
        <p:spPr bwMode="auto">
          <a:xfrm flipV="1">
            <a:off x="8432554" y="22442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6" name="Straight Connector 635"/>
          <p:cNvCxnSpPr/>
          <p:nvPr/>
        </p:nvCxnSpPr>
        <p:spPr bwMode="auto">
          <a:xfrm flipV="1">
            <a:off x="8423330" y="32205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7" name="Straight Connector 636"/>
          <p:cNvCxnSpPr/>
          <p:nvPr/>
        </p:nvCxnSpPr>
        <p:spPr bwMode="auto">
          <a:xfrm flipV="1">
            <a:off x="8747207" y="2236467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8" name="Straight Connector 637"/>
          <p:cNvCxnSpPr/>
          <p:nvPr/>
        </p:nvCxnSpPr>
        <p:spPr bwMode="auto">
          <a:xfrm flipH="1" flipV="1">
            <a:off x="8709530" y="3213112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9" name="Straight Connector 638"/>
          <p:cNvCxnSpPr/>
          <p:nvPr/>
        </p:nvCxnSpPr>
        <p:spPr bwMode="auto">
          <a:xfrm flipV="1">
            <a:off x="8414007" y="4289564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0" name="Straight Connector 639"/>
          <p:cNvCxnSpPr/>
          <p:nvPr/>
        </p:nvCxnSpPr>
        <p:spPr bwMode="auto">
          <a:xfrm flipH="1" flipV="1">
            <a:off x="8666754" y="4292558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1" name="Straight Connector 640"/>
          <p:cNvCxnSpPr/>
          <p:nvPr/>
        </p:nvCxnSpPr>
        <p:spPr bwMode="auto">
          <a:xfrm flipV="1">
            <a:off x="8383224" y="5363291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2" name="Straight Connector 641"/>
          <p:cNvCxnSpPr/>
          <p:nvPr/>
        </p:nvCxnSpPr>
        <p:spPr bwMode="auto">
          <a:xfrm flipH="1">
            <a:off x="8629017" y="5367331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43" name="Picture 6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400" y="5651272"/>
            <a:ext cx="351694" cy="344628"/>
          </a:xfrm>
          <a:prstGeom prst="rect">
            <a:avLst/>
          </a:prstGeom>
        </p:spPr>
      </p:pic>
      <p:cxnSp>
        <p:nvCxnSpPr>
          <p:cNvPr id="644" name="Straight Connector 643"/>
          <p:cNvCxnSpPr>
            <a:stCxn id="487" idx="0"/>
            <a:endCxn id="623" idx="2"/>
          </p:cNvCxnSpPr>
          <p:nvPr/>
        </p:nvCxnSpPr>
        <p:spPr bwMode="auto">
          <a:xfrm flipH="1" flipV="1">
            <a:off x="4003343" y="5990854"/>
            <a:ext cx="20440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7" name="Straight Connector 646"/>
          <p:cNvCxnSpPr>
            <a:stCxn id="488" idx="0"/>
            <a:endCxn id="634" idx="2"/>
          </p:cNvCxnSpPr>
          <p:nvPr/>
        </p:nvCxnSpPr>
        <p:spPr bwMode="auto">
          <a:xfrm flipH="1" flipV="1">
            <a:off x="6412529" y="5979667"/>
            <a:ext cx="20708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0" name="Straight Connector 649"/>
          <p:cNvCxnSpPr>
            <a:stCxn id="489" idx="0"/>
            <a:endCxn id="643" idx="2"/>
          </p:cNvCxnSpPr>
          <p:nvPr/>
        </p:nvCxnSpPr>
        <p:spPr bwMode="auto">
          <a:xfrm flipH="1" flipV="1">
            <a:off x="8689247" y="5995900"/>
            <a:ext cx="16858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3" name="Straight Connector 652"/>
          <p:cNvCxnSpPr/>
          <p:nvPr/>
        </p:nvCxnSpPr>
        <p:spPr bwMode="auto">
          <a:xfrm flipV="1">
            <a:off x="488363" y="1707045"/>
            <a:ext cx="172421" cy="350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6" name="TextBox 655"/>
          <p:cNvSpPr txBox="1"/>
          <p:nvPr/>
        </p:nvSpPr>
        <p:spPr>
          <a:xfrm>
            <a:off x="9489" y="1525887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5" name="Oval 324"/>
          <p:cNvSpPr/>
          <p:nvPr/>
        </p:nvSpPr>
        <p:spPr bwMode="auto">
          <a:xfrm>
            <a:off x="1146959" y="1680538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" name="Oval 328"/>
          <p:cNvSpPr/>
          <p:nvPr/>
        </p:nvSpPr>
        <p:spPr bwMode="auto">
          <a:xfrm>
            <a:off x="1146749" y="1811939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" name="Oval 329"/>
          <p:cNvSpPr/>
          <p:nvPr/>
        </p:nvSpPr>
        <p:spPr bwMode="auto">
          <a:xfrm>
            <a:off x="1145658" y="2798648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1" name="Oval 330"/>
          <p:cNvSpPr/>
          <p:nvPr/>
        </p:nvSpPr>
        <p:spPr bwMode="auto">
          <a:xfrm>
            <a:off x="1145214" y="3723974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351246" y="5620480"/>
            <a:ext cx="2091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Address Decoder</a:t>
            </a:r>
          </a:p>
        </p:txBody>
      </p:sp>
      <p:cxnSp>
        <p:nvCxnSpPr>
          <p:cNvPr id="337" name="Straight Arrow Connector 336"/>
          <p:cNvCxnSpPr/>
          <p:nvPr/>
        </p:nvCxnSpPr>
        <p:spPr bwMode="auto">
          <a:xfrm flipH="1">
            <a:off x="1377040" y="5306479"/>
            <a:ext cx="89886" cy="314001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3" name="Straight Arrow Connector 352"/>
          <p:cNvCxnSpPr/>
          <p:nvPr/>
        </p:nvCxnSpPr>
        <p:spPr bwMode="auto">
          <a:xfrm flipH="1">
            <a:off x="3303309" y="6043891"/>
            <a:ext cx="558639" cy="186599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4" name="TextBox 353"/>
          <p:cNvSpPr txBox="1"/>
          <p:nvPr/>
        </p:nvSpPr>
        <p:spPr>
          <a:xfrm>
            <a:off x="2029703" y="6143443"/>
            <a:ext cx="1442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Multiplexer</a:t>
            </a:r>
          </a:p>
        </p:txBody>
      </p:sp>
    </p:spTree>
    <p:extLst>
      <p:ext uri="{BB962C8B-B14F-4D97-AF65-F5344CB8AC3E}">
        <p14:creationId xmlns:p14="http://schemas.microsoft.com/office/powerpoint/2010/main" val="3700782263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Sequential Logic Circuits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795273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 2: </a:t>
            </a:r>
            <a:r>
              <a:rPr lang="en-US" dirty="0"/>
              <a:t>Moore’s Law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Paper review</a:t>
            </a:r>
          </a:p>
          <a:p>
            <a:r>
              <a:rPr lang="en-US" dirty="0">
                <a:hlinkClick r:id="rId2"/>
              </a:rPr>
              <a:t>G.E. Moore. "Cramming more components onto integrated circuits," Electronics magazine, 1965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Optional Assignment – for 1% extra credit</a:t>
            </a:r>
          </a:p>
          <a:p>
            <a:pPr lvl="1"/>
            <a:r>
              <a:rPr lang="en-US" b="1" dirty="0"/>
              <a:t>Write a 1-page review </a:t>
            </a:r>
          </a:p>
          <a:p>
            <a:pPr lvl="1"/>
            <a:r>
              <a:rPr lang="en-US" dirty="0"/>
              <a:t>Upload PDF file to Moodle – Deadline: Friday, March 22</a:t>
            </a:r>
            <a:endParaRPr lang="en-US" b="1" dirty="0"/>
          </a:p>
          <a:p>
            <a:pPr marL="344487" lvl="1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I strongly recommend that you </a:t>
            </a:r>
            <a:r>
              <a:rPr lang="en-US" dirty="0">
                <a:solidFill>
                  <a:srgbClr val="FF0000"/>
                </a:solidFill>
              </a:rPr>
              <a:t>follow my guidelines for (paper) review</a:t>
            </a:r>
            <a:r>
              <a:rPr lang="en-US" dirty="0"/>
              <a:t> (see next slide)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3225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Logic Circuits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We have looked at designs of circuit elements that can </a:t>
            </a:r>
            <a:r>
              <a:rPr lang="en-US" b="1" dirty="0">
                <a:solidFill>
                  <a:srgbClr val="0070C0"/>
                </a:solidFill>
                <a:ea typeface="Cambria" charset="0"/>
                <a:cs typeface="Cambria" charset="0"/>
              </a:rPr>
              <a:t>store information</a:t>
            </a:r>
          </a:p>
          <a:p>
            <a:r>
              <a:rPr lang="en-US" dirty="0">
                <a:ea typeface="Cambria" charset="0"/>
                <a:cs typeface="Cambria" charset="0"/>
              </a:rPr>
              <a:t>Now, we will use these elements to build circuits that </a:t>
            </a:r>
            <a:r>
              <a:rPr lang="en-US" b="1" dirty="0">
                <a:solidFill>
                  <a:srgbClr val="0070C0"/>
                </a:solidFill>
                <a:ea typeface="Cambria" charset="0"/>
                <a:cs typeface="Cambria" charset="0"/>
              </a:rPr>
              <a:t>remember</a:t>
            </a:r>
            <a:r>
              <a:rPr lang="en-US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dirty="0">
                <a:ea typeface="Cambria" charset="0"/>
                <a:cs typeface="Cambria" charset="0"/>
              </a:rPr>
              <a:t>past inputs</a:t>
            </a:r>
          </a:p>
          <a:p>
            <a:endParaRPr lang="en-US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740" y="2778298"/>
            <a:ext cx="2425148" cy="25059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1993" y="2778298"/>
            <a:ext cx="2082455" cy="249894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376362" y="6484178"/>
            <a:ext cx="662463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https://</a:t>
            </a:r>
            <a:r>
              <a:rPr kumimoji="0" lang="en-US" sz="105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www.easykeys.com</a:t>
            </a: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/228_ESP_Combination_Lock.aspx</a:t>
            </a:r>
          </a:p>
        </p:txBody>
      </p:sp>
      <p:sp>
        <p:nvSpPr>
          <p:cNvPr id="9" name="Rectangle 8"/>
          <p:cNvSpPr/>
          <p:nvPr/>
        </p:nvSpPr>
        <p:spPr>
          <a:xfrm>
            <a:off x="1376362" y="6622677"/>
            <a:ext cx="662463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https://</a:t>
            </a:r>
            <a:r>
              <a:rPr kumimoji="0" lang="en-US" sz="105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www.fosmon.com</a:t>
            </a: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/product/tsa-approved-lock-4-dial-combo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89954" y="5494293"/>
            <a:ext cx="38411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Sequential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Opens depending on past inputs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5487253"/>
            <a:ext cx="37439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Combinational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Only depends on current inputs</a:t>
            </a:r>
          </a:p>
        </p:txBody>
      </p:sp>
    </p:spTree>
    <p:extLst>
      <p:ext uri="{BB962C8B-B14F-4D97-AF65-F5344CB8AC3E}">
        <p14:creationId xmlns:p14="http://schemas.microsoft.com/office/powerpoint/2010/main" val="31966718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In order for this lock to work, it has to keep track (</a:t>
            </a:r>
            <a:r>
              <a:rPr lang="en-US" b="1" dirty="0">
                <a:solidFill>
                  <a:srgbClr val="0070C0"/>
                </a:solidFill>
                <a:ea typeface="Cambria" charset="0"/>
                <a:cs typeface="Cambria" charset="0"/>
              </a:rPr>
              <a:t>remember</a:t>
            </a:r>
            <a:r>
              <a:rPr lang="en-US" dirty="0">
                <a:ea typeface="Cambria" charset="0"/>
                <a:cs typeface="Cambria" charset="0"/>
              </a:rPr>
              <a:t>) of the past events!</a:t>
            </a:r>
          </a:p>
          <a:p>
            <a:r>
              <a:rPr lang="en-US" dirty="0">
                <a:ea typeface="Cambria" charset="0"/>
                <a:cs typeface="Cambria" charset="0"/>
              </a:rPr>
              <a:t>If passcode is </a:t>
            </a:r>
            <a:r>
              <a:rPr lang="en-US" b="1" dirty="0">
                <a:ea typeface="Cambria" charset="0"/>
                <a:cs typeface="Cambria" charset="0"/>
              </a:rPr>
              <a:t>R13-L22-R3</a:t>
            </a:r>
            <a:r>
              <a:rPr lang="en-US" dirty="0">
                <a:ea typeface="Cambria" charset="0"/>
                <a:cs typeface="Cambria" charset="0"/>
              </a:rPr>
              <a:t>, sequence of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states</a:t>
            </a:r>
            <a:r>
              <a:rPr lang="en-US" dirty="0">
                <a:ea typeface="Cambria" charset="0"/>
                <a:cs typeface="Cambria" charset="0"/>
              </a:rPr>
              <a:t> to unlock: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000" dirty="0">
                <a:ea typeface="Cambria" charset="0"/>
                <a:cs typeface="Cambria" charset="0"/>
              </a:rPr>
              <a:t>The lock is not open (locked), and no relevant operations have been performed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000" dirty="0">
                <a:ea typeface="Cambria" charset="0"/>
                <a:cs typeface="Cambria" charset="0"/>
              </a:rPr>
              <a:t>Locked but user has completed R13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000" dirty="0">
                <a:ea typeface="Cambria" charset="0"/>
                <a:cs typeface="Cambria" charset="0"/>
              </a:rPr>
              <a:t>Locked but user has completed R13-L22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000" dirty="0">
                <a:ea typeface="Cambria" charset="0"/>
                <a:cs typeface="Cambria" charset="0"/>
              </a:rPr>
              <a:t>Unlocked: user has completed R13-L22-R3</a:t>
            </a:r>
          </a:p>
          <a:p>
            <a:pPr marL="327025" lvl="1" indent="0">
              <a:buSzPct val="100000"/>
              <a:buNone/>
            </a:pPr>
            <a:endParaRPr lang="en-US" sz="2000" dirty="0">
              <a:ea typeface="Cambria" charset="0"/>
              <a:cs typeface="Cambria" charset="0"/>
            </a:endParaRPr>
          </a:p>
          <a:p>
            <a:pPr marL="327025" lvl="1" indent="0">
              <a:buSzPct val="100000"/>
              <a:buNone/>
            </a:pPr>
            <a:endParaRPr lang="en-US" sz="2000" dirty="0">
              <a:ea typeface="Cambria" charset="0"/>
              <a:cs typeface="Cambria" charset="0"/>
            </a:endParaRPr>
          </a:p>
          <a:p>
            <a:pPr marL="457200" indent="-457200">
              <a:buSzPct val="70000"/>
            </a:pPr>
            <a:r>
              <a:rPr lang="en-US" dirty="0">
                <a:ea typeface="Cambria" charset="0"/>
                <a:cs typeface="Cambria" charset="0"/>
              </a:rPr>
              <a:t>The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state</a:t>
            </a:r>
            <a:r>
              <a:rPr lang="en-US" dirty="0">
                <a:solidFill>
                  <a:srgbClr val="7030A0"/>
                </a:solidFill>
                <a:ea typeface="Cambria" charset="0"/>
                <a:cs typeface="Cambria" charset="0"/>
              </a:rPr>
              <a:t> </a:t>
            </a:r>
            <a:r>
              <a:rPr lang="en-US" dirty="0">
                <a:ea typeface="Cambria" charset="0"/>
                <a:cs typeface="Cambria" charset="0"/>
              </a:rPr>
              <a:t>of a system is a snapshot of all relevant elements of the system at the moment of the snapshot</a:t>
            </a:r>
          </a:p>
          <a:p>
            <a:pPr marL="784225" lvl="1" indent="-457200">
              <a:buSzPct val="70000"/>
            </a:pPr>
            <a:r>
              <a:rPr lang="en-US" sz="2000" dirty="0">
                <a:ea typeface="Cambria" charset="0"/>
                <a:cs typeface="Cambria" charset="0"/>
              </a:rPr>
              <a:t>To open the lock, </a:t>
            </a:r>
            <a:r>
              <a:rPr lang="en-US" sz="20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states A-D must be completed in order</a:t>
            </a:r>
          </a:p>
          <a:p>
            <a:pPr marL="784225" lvl="1" indent="-457200">
              <a:buSzPct val="70000"/>
            </a:pPr>
            <a:r>
              <a:rPr lang="en-US" sz="2000" dirty="0">
                <a:ea typeface="Cambria" charset="0"/>
                <a:cs typeface="Cambria" charset="0"/>
              </a:rPr>
              <a:t>If anything else happens (e.g., L5), lock </a:t>
            </a:r>
            <a:r>
              <a:rPr lang="en-US" sz="2000" b="1" dirty="0">
                <a:solidFill>
                  <a:srgbClr val="0070C0"/>
                </a:solidFill>
                <a:ea typeface="Cambria" charset="0"/>
                <a:cs typeface="Cambria" charset="0"/>
              </a:rPr>
              <a:t>returns</a:t>
            </a:r>
            <a:r>
              <a:rPr lang="en-US" sz="20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2000" dirty="0">
                <a:ea typeface="Cambria" charset="0"/>
                <a:cs typeface="Cambria" charset="0"/>
              </a:rPr>
              <a:t>to state A</a:t>
            </a:r>
          </a:p>
          <a:p>
            <a:pPr marL="457200" indent="-457200">
              <a:buSzPct val="100000"/>
              <a:buFont typeface="+mj-lt"/>
              <a:buAutoNum type="arabicPeriod"/>
            </a:pPr>
            <a:endParaRPr lang="en-US" sz="2000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852" y="2680252"/>
            <a:ext cx="2001933" cy="206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9501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ED331-1C8B-A448-82F4-D3125E9EB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Diagram of Our Sequential 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F4175-16E4-D94F-9454-79AD59632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Completely describes the operation of the sequential lock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200" dirty="0"/>
          </a:p>
          <a:p>
            <a:r>
              <a:rPr lang="en-US" dirty="0"/>
              <a:t>We will understand “state diagrams” fully later today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B7DBBD-A3C7-E846-9344-29A537082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96945D-1FB7-8544-8225-25EE94462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50" y="1480380"/>
            <a:ext cx="5029424" cy="45370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25563E-4069-954C-AC4F-49EF5D82F134}"/>
              </a:ext>
            </a:extLst>
          </p:cNvPr>
          <p:cNvSpPr txBox="1"/>
          <p:nvPr/>
        </p:nvSpPr>
        <p:spPr>
          <a:xfrm>
            <a:off x="228600" y="6611779"/>
            <a:ext cx="49808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Image source: </a:t>
            </a:r>
            <a:r>
              <a:rPr lang="en-US" sz="1000" dirty="0" err="1"/>
              <a:t>Patt</a:t>
            </a:r>
            <a:r>
              <a:rPr lang="en-US" sz="1000" dirty="0"/>
              <a:t> and Patel, “Introduction to Computing Systems”, 2</a:t>
            </a:r>
            <a:r>
              <a:rPr lang="en-US" sz="1000" baseline="30000" dirty="0"/>
              <a:t>nd</a:t>
            </a:r>
            <a:r>
              <a:rPr lang="en-US" sz="1000" dirty="0"/>
              <a:t> ed., page 76.</a:t>
            </a:r>
          </a:p>
        </p:txBody>
      </p:sp>
    </p:spTree>
    <p:extLst>
      <p:ext uri="{BB962C8B-B14F-4D97-AF65-F5344CB8AC3E}">
        <p14:creationId xmlns:p14="http://schemas.microsoft.com/office/powerpoint/2010/main" val="29974040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Simple Example of State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 standard Swiss traffic light has </a:t>
            </a:r>
            <a:r>
              <a:rPr lang="en-US" sz="2800" b="1" dirty="0">
                <a:solidFill>
                  <a:srgbClr val="0070C0"/>
                </a:solidFill>
              </a:rPr>
              <a:t>4 states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400" dirty="0"/>
              <a:t>Green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400" dirty="0"/>
              <a:t>Yellow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400" dirty="0"/>
              <a:t>Red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400" dirty="0"/>
              <a:t>Red and Yellow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endParaRPr lang="en-US" sz="2400" dirty="0"/>
          </a:p>
          <a:p>
            <a:pPr marL="784225" lvl="1" indent="-457200">
              <a:buSzPct val="100000"/>
              <a:buFont typeface="+mj-lt"/>
              <a:buAutoNum type="alphaUcPeriod"/>
            </a:pPr>
            <a:endParaRPr lang="en-US" sz="2400" dirty="0"/>
          </a:p>
          <a:p>
            <a:pPr>
              <a:buSzPct val="70000"/>
            </a:pPr>
            <a:r>
              <a:rPr lang="en-US" sz="2600" dirty="0"/>
              <a:t>The sequence of these states are always as follows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4038600" y="160020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4162022" y="170108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162021" y="241890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4162020" y="3136722"/>
            <a:ext cx="667555" cy="666482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5209972" y="160020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5333394" y="170108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5333393" y="241890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5333392" y="313672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6381344" y="160020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6504766" y="170108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6504765" y="241890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504764" y="313672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7567410" y="160020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7690832" y="170108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7690831" y="241890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7690830" y="313672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942976" y="5211693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rPr>
              <a:t>A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2886076" y="5211693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</a:p>
        </p:txBody>
      </p:sp>
      <p:sp>
        <p:nvSpPr>
          <p:cNvPr id="23" name="Oval 22"/>
          <p:cNvSpPr/>
          <p:nvPr/>
        </p:nvSpPr>
        <p:spPr bwMode="auto">
          <a:xfrm>
            <a:off x="4833938" y="5211693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6781800" y="5211693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35742A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7" name="Curved Connector 26"/>
          <p:cNvCxnSpPr>
            <a:stCxn id="21" idx="7"/>
            <a:endCxn id="22" idx="1"/>
          </p:cNvCxnSpPr>
          <p:nvPr/>
        </p:nvCxnSpPr>
        <p:spPr bwMode="auto">
          <a:xfrm rot="5400000" flipH="1" flipV="1">
            <a:off x="2524126" y="4838583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Curved Connector 30"/>
          <p:cNvCxnSpPr/>
          <p:nvPr/>
        </p:nvCxnSpPr>
        <p:spPr bwMode="auto">
          <a:xfrm rot="5400000" flipH="1" flipV="1">
            <a:off x="4475372" y="4844933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Curved Connector 31"/>
          <p:cNvCxnSpPr/>
          <p:nvPr/>
        </p:nvCxnSpPr>
        <p:spPr bwMode="auto">
          <a:xfrm rot="5400000" flipH="1" flipV="1">
            <a:off x="6434888" y="4851283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Curved Connector 32"/>
          <p:cNvCxnSpPr>
            <a:stCxn id="24" idx="0"/>
            <a:endCxn id="21" idx="0"/>
          </p:cNvCxnSpPr>
          <p:nvPr/>
        </p:nvCxnSpPr>
        <p:spPr bwMode="auto">
          <a:xfrm rot="16200000" flipV="1">
            <a:off x="4471988" y="2292281"/>
            <a:ext cx="12700" cy="5838824"/>
          </a:xfrm>
          <a:prstGeom prst="curvedConnector3">
            <a:avLst>
              <a:gd name="adj1" fmla="val 3886953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3383008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State: The Notion of Clock (I)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819400"/>
            <a:ext cx="8610600" cy="3267297"/>
          </a:xfrm>
        </p:spPr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When should the light change from one state to another?</a:t>
            </a:r>
          </a:p>
          <a:p>
            <a:r>
              <a:rPr lang="en-US" dirty="0">
                <a:ea typeface="Cambria" charset="0"/>
                <a:cs typeface="Cambria" charset="0"/>
              </a:rPr>
              <a:t>We need a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clock</a:t>
            </a:r>
            <a:r>
              <a:rPr lang="en-US" dirty="0">
                <a:solidFill>
                  <a:srgbClr val="7030A0"/>
                </a:solidFill>
                <a:ea typeface="Cambria" charset="0"/>
                <a:cs typeface="Cambria" charset="0"/>
              </a:rPr>
              <a:t> </a:t>
            </a:r>
            <a:r>
              <a:rPr lang="en-US" dirty="0">
                <a:ea typeface="Cambria" charset="0"/>
                <a:cs typeface="Cambria" charset="0"/>
              </a:rPr>
              <a:t>to dictate when to change state</a:t>
            </a:r>
          </a:p>
          <a:p>
            <a:pPr lvl="1"/>
            <a:r>
              <a:rPr lang="en-US" dirty="0">
                <a:ea typeface="Cambria" charset="0"/>
                <a:cs typeface="Cambria" charset="0"/>
              </a:rPr>
              <a:t>Clock signal alternates between 0 &amp; 1</a:t>
            </a:r>
          </a:p>
          <a:p>
            <a:endParaRPr lang="en-US" dirty="0">
              <a:ea typeface="Cambria" charset="0"/>
              <a:cs typeface="Cambria" charset="0"/>
            </a:endParaRPr>
          </a:p>
          <a:p>
            <a:pPr marL="0" indent="0">
              <a:buNone/>
            </a:pPr>
            <a:endParaRPr lang="en-US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At the start of a clock cycle (        ), system state changes</a:t>
            </a:r>
          </a:p>
          <a:p>
            <a:pPr lvl="1"/>
            <a:r>
              <a:rPr lang="en-US" sz="2000" dirty="0">
                <a:ea typeface="Cambria" charset="0"/>
                <a:cs typeface="Cambria" charset="0"/>
              </a:rPr>
              <a:t>During a clock cycle, the state stays constant</a:t>
            </a:r>
          </a:p>
          <a:p>
            <a:pPr lvl="1"/>
            <a:r>
              <a:rPr lang="en-US" sz="2000" dirty="0">
                <a:ea typeface="Cambria" charset="0"/>
                <a:cs typeface="Cambria" charset="0"/>
              </a:rPr>
              <a:t>In this traffic light example, we are assuming the traffic light stays in each state an equal amount of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1019176" y="1600200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rPr>
              <a:t>A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2962276" y="1600200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4910138" y="1600200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6858000" y="1600200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35742A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9" name="Curved Connector 8"/>
          <p:cNvCxnSpPr/>
          <p:nvPr/>
        </p:nvCxnSpPr>
        <p:spPr bwMode="auto">
          <a:xfrm rot="5400000" flipH="1" flipV="1">
            <a:off x="2600326" y="1227090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Curved Connector 9"/>
          <p:cNvCxnSpPr/>
          <p:nvPr/>
        </p:nvCxnSpPr>
        <p:spPr bwMode="auto">
          <a:xfrm rot="5400000" flipH="1" flipV="1">
            <a:off x="4551572" y="1233440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Curved Connector 10"/>
          <p:cNvCxnSpPr/>
          <p:nvPr/>
        </p:nvCxnSpPr>
        <p:spPr bwMode="auto">
          <a:xfrm rot="5400000" flipH="1" flipV="1">
            <a:off x="6511088" y="1239790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Curved Connector 11"/>
          <p:cNvCxnSpPr/>
          <p:nvPr/>
        </p:nvCxnSpPr>
        <p:spPr bwMode="auto">
          <a:xfrm rot="16200000" flipV="1">
            <a:off x="4548188" y="-1319212"/>
            <a:ext cx="12700" cy="5838824"/>
          </a:xfrm>
          <a:prstGeom prst="curvedConnector3">
            <a:avLst>
              <a:gd name="adj1" fmla="val 3886953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369" y="4396782"/>
            <a:ext cx="1219200" cy="279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4495" y="4396782"/>
            <a:ext cx="1219200" cy="279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7569" y="4396782"/>
            <a:ext cx="1219200" cy="279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14400" y="433152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052" y="4398108"/>
            <a:ext cx="1219200" cy="279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3743" y="4396782"/>
            <a:ext cx="1219200" cy="279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603921" y="447235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12027" y="41910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/>
          <a:srcRect r="50312"/>
          <a:stretch/>
        </p:blipFill>
        <p:spPr>
          <a:xfrm>
            <a:off x="4575807" y="5102447"/>
            <a:ext cx="605793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8430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6" grpId="0"/>
      <p:bldP spid="19" grpId="0"/>
      <p:bldP spid="20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F7EF9-DB5A-2944-96C4-C9C93CDB6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State: The Notion of Clock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D9BBB7-7B45-0544-979B-087D73C58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Clock</a:t>
            </a:r>
            <a:r>
              <a:rPr lang="en-US" dirty="0"/>
              <a:t> is a general mechanism that </a:t>
            </a:r>
            <a:r>
              <a:rPr lang="en-US" dirty="0">
                <a:solidFill>
                  <a:srgbClr val="0000FF"/>
                </a:solidFill>
              </a:rPr>
              <a:t>triggers transition from one state to another</a:t>
            </a:r>
            <a:r>
              <a:rPr lang="en-US" dirty="0"/>
              <a:t> in a sequential circuit</a:t>
            </a:r>
          </a:p>
          <a:p>
            <a:pPr lvl="1"/>
            <a:endParaRPr lang="en-US" dirty="0"/>
          </a:p>
          <a:p>
            <a:r>
              <a:rPr lang="en-US" dirty="0"/>
              <a:t>Clock </a:t>
            </a:r>
            <a:r>
              <a:rPr lang="en-US" dirty="0">
                <a:solidFill>
                  <a:srgbClr val="0000FF"/>
                </a:solidFill>
              </a:rPr>
              <a:t>synchronizes state changes </a:t>
            </a:r>
            <a:r>
              <a:rPr lang="en-US" dirty="0"/>
              <a:t>across many sequential circuit elements</a:t>
            </a:r>
          </a:p>
          <a:p>
            <a:endParaRPr lang="en-US" dirty="0"/>
          </a:p>
          <a:p>
            <a:r>
              <a:rPr lang="en-US" dirty="0"/>
              <a:t>Combinational logic evaluates for the length of the clock cycle</a:t>
            </a:r>
          </a:p>
          <a:p>
            <a:endParaRPr lang="en-US" dirty="0"/>
          </a:p>
          <a:p>
            <a:r>
              <a:rPr lang="en-US" dirty="0"/>
              <a:t>Clock cycle should be chosen to accommodate maximum combinational circuit delay</a:t>
            </a:r>
          </a:p>
          <a:p>
            <a:pPr lvl="1"/>
            <a:r>
              <a:rPr lang="en-US" dirty="0"/>
              <a:t>More on this later, when we discuss timing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7C5558-AF65-1B4F-B7B0-BF2EDB93EB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96041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3706534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67974" cy="5193723"/>
          </a:xfrm>
        </p:spPr>
        <p:txBody>
          <a:bodyPr/>
          <a:lstStyle/>
          <a:p>
            <a:r>
              <a:rPr lang="en-US" dirty="0"/>
              <a:t>What is a </a:t>
            </a:r>
            <a:r>
              <a:rPr lang="en-US" b="1" dirty="0">
                <a:solidFill>
                  <a:srgbClr val="7030A0"/>
                </a:solidFill>
              </a:rPr>
              <a:t>Finite State Machine </a:t>
            </a:r>
            <a:r>
              <a:rPr lang="en-US" dirty="0"/>
              <a:t>(FSM)?</a:t>
            </a:r>
          </a:p>
          <a:p>
            <a:pPr lvl="1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A discrete-time model </a:t>
            </a:r>
            <a:r>
              <a:rPr lang="en-US" dirty="0"/>
              <a:t>of a </a:t>
            </a:r>
            <a:r>
              <a:rPr lang="en-US" dirty="0" err="1"/>
              <a:t>stateful</a:t>
            </a:r>
            <a:r>
              <a:rPr lang="en-US" dirty="0"/>
              <a:t> system</a:t>
            </a:r>
          </a:p>
          <a:p>
            <a:pPr lvl="1"/>
            <a:r>
              <a:rPr lang="en-US" dirty="0"/>
              <a:t>Each state represents a snapshot of the system at a given time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dirty="0"/>
              <a:t>An FSM pictorially shows</a:t>
            </a:r>
          </a:p>
          <a:p>
            <a:pPr marL="344487" lvl="1" indent="0">
              <a:buNone/>
            </a:pPr>
            <a:r>
              <a:rPr lang="en-US" dirty="0"/>
              <a:t>1. the set of all possible </a:t>
            </a:r>
            <a:r>
              <a:rPr lang="en-US" b="1" dirty="0">
                <a:solidFill>
                  <a:srgbClr val="7030A0"/>
                </a:solidFill>
              </a:rPr>
              <a:t>states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that a system can be in </a:t>
            </a:r>
          </a:p>
          <a:p>
            <a:pPr marL="344487" lvl="1" indent="0">
              <a:buNone/>
            </a:pPr>
            <a:r>
              <a:rPr lang="en-US" dirty="0"/>
              <a:t>2. how the system transitions from one state to another</a:t>
            </a:r>
          </a:p>
          <a:p>
            <a:pPr lvl="1"/>
            <a:endParaRPr lang="en-US" dirty="0"/>
          </a:p>
          <a:p>
            <a:r>
              <a:rPr lang="en-US" dirty="0"/>
              <a:t>An FSM can model </a:t>
            </a:r>
          </a:p>
          <a:p>
            <a:pPr lvl="1"/>
            <a:r>
              <a:rPr lang="en-US" dirty="0"/>
              <a:t>A traffic light, an elevator, fan speed, a microprocessor, etc.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An FSM enables us to pictorially think of a </a:t>
            </a:r>
            <a:r>
              <a:rPr lang="en-US" b="1" dirty="0" err="1">
                <a:solidFill>
                  <a:srgbClr val="FF0000"/>
                </a:solidFill>
              </a:rPr>
              <a:t>stateful</a:t>
            </a:r>
            <a:r>
              <a:rPr lang="en-US" b="1" dirty="0">
                <a:solidFill>
                  <a:srgbClr val="FF0000"/>
                </a:solidFill>
              </a:rPr>
              <a:t> system using simple diagrams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03846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 Consist of: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/>
              <a:t>Five elements: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 </a:t>
            </a:r>
            <a:r>
              <a:rPr lang="en-US" sz="2800" b="1" dirty="0">
                <a:solidFill>
                  <a:srgbClr val="0070C0"/>
                </a:solidFill>
              </a:rPr>
              <a:t>finite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number of states </a:t>
            </a:r>
          </a:p>
          <a:p>
            <a:pPr marL="1154112" lvl="2" indent="-457200"/>
            <a:r>
              <a:rPr lang="en-US" sz="2600" b="1" i="1" dirty="0">
                <a:solidFill>
                  <a:srgbClr val="7030A0"/>
                </a:solidFill>
              </a:rPr>
              <a:t>State</a:t>
            </a:r>
            <a:r>
              <a:rPr lang="en-US" sz="2600" dirty="0"/>
              <a:t>: snapshot of all relevant elements of the system at the time of the snapshot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 </a:t>
            </a:r>
            <a:r>
              <a:rPr lang="en-US" sz="2800" b="1" dirty="0">
                <a:solidFill>
                  <a:srgbClr val="0070C0"/>
                </a:solidFill>
              </a:rPr>
              <a:t>finite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number of external inputs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 </a:t>
            </a:r>
            <a:r>
              <a:rPr lang="en-US" sz="2800" b="1" dirty="0">
                <a:solidFill>
                  <a:srgbClr val="0070C0"/>
                </a:solidFill>
              </a:rPr>
              <a:t>finite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number of external outputs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An explicit specification of all state transitions</a:t>
            </a:r>
          </a:p>
          <a:p>
            <a:pPr marL="1154112" lvl="2" indent="-457200"/>
            <a:r>
              <a:rPr lang="en-US" sz="2600" dirty="0"/>
              <a:t>How to get from one state to another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An explicit specification of what determines each external output value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6309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charset="2"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panose="020B0600070205080204" pitchFamily="34" charset="-128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charset="2"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panose="020B0600070205080204" pitchFamily="34" charset="-128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charset="2"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138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Finite State Machines (FSMs)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FSM consists of three separate parts: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next state logic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state register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output logic</a:t>
            </a:r>
          </a:p>
          <a:p>
            <a:endParaRPr lang="de-CH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FFF1C50-8165-41B6-9212-E1653B5990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3" name="Object 2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381000" y="2971800"/>
          <a:ext cx="8294687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892" name="VISIO" r:id="rId7" imgW="2607338" imgH="573981" progId="Visio.Drawing.6">
                  <p:embed/>
                </p:oleObj>
              </mc:Choice>
              <mc:Fallback>
                <p:oleObj name="VISIO" r:id="rId7" imgW="2607338" imgH="573981" progId="Visio.Drawing.6">
                  <p:embed/>
                  <p:pic>
                    <p:nvPicPr>
                      <p:cNvPr id="3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971800"/>
                        <a:ext cx="8294687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EE25EE8-FF4F-48DA-8AEB-22DAC7F7B1A6}"/>
              </a:ext>
            </a:extLst>
          </p:cNvPr>
          <p:cNvCxnSpPr/>
          <p:nvPr/>
        </p:nvCxnSpPr>
        <p:spPr bwMode="auto">
          <a:xfrm flipH="1">
            <a:off x="4114800" y="4343400"/>
            <a:ext cx="457200" cy="914400"/>
          </a:xfrm>
          <a:prstGeom prst="straightConnector1">
            <a:avLst/>
          </a:prstGeom>
          <a:solidFill>
            <a:srgbClr val="C0C0C0"/>
          </a:solidFill>
          <a:ln w="28575" cap="flat" cmpd="sng" algn="ctr">
            <a:solidFill>
              <a:srgbClr val="0432FF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F1C51D6-C70C-4295-A938-114053964BC0}"/>
              </a:ext>
            </a:extLst>
          </p:cNvPr>
          <p:cNvSpPr txBox="1"/>
          <p:nvPr/>
        </p:nvSpPr>
        <p:spPr>
          <a:xfrm>
            <a:off x="3276600" y="5257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state register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D1B1BB-F335-B049-8164-4A3F0470AFC7}"/>
              </a:ext>
            </a:extLst>
          </p:cNvPr>
          <p:cNvSpPr txBox="1"/>
          <p:nvPr/>
        </p:nvSpPr>
        <p:spPr>
          <a:xfrm>
            <a:off x="533400" y="5951349"/>
            <a:ext cx="8109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At the beginning of the clock cycle, next state is latched into the state register</a:t>
            </a:r>
          </a:p>
        </p:txBody>
      </p:sp>
    </p:spTree>
    <p:extLst>
      <p:ext uri="{BB962C8B-B14F-4D97-AF65-F5344CB8AC3E}">
        <p14:creationId xmlns:p14="http://schemas.microsoft.com/office/powerpoint/2010/main" val="33571704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 2: </a:t>
            </a:r>
            <a:r>
              <a:rPr lang="en-US" dirty="0"/>
              <a:t>Moore’s Law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Guidelines on how to review papers critically</a:t>
            </a:r>
          </a:p>
          <a:p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Guideline slides</a:t>
            </a:r>
            <a:r>
              <a:rPr lang="en-US" dirty="0"/>
              <a:t>: </a:t>
            </a:r>
            <a:r>
              <a:rPr lang="en-US" dirty="0">
                <a:hlinkClick r:id="rId2" tooltip="onur-comparch-f17-how-to-do-the-paper-reviews.pdf (58.5 KB)"/>
              </a:rPr>
              <a:t>pdf</a:t>
            </a:r>
            <a:r>
              <a:rPr lang="en-US" dirty="0"/>
              <a:t> </a:t>
            </a:r>
            <a:r>
              <a:rPr lang="en-US" dirty="0">
                <a:hlinkClick r:id="rId3" tooltip="onur-comparch-f17-how-to-do-the-paper-reviews.ppt (224.5 KB)"/>
              </a:rPr>
              <a:t>ppt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Video:</a:t>
            </a:r>
            <a:r>
              <a:rPr lang="en-US" dirty="0"/>
              <a:t> </a:t>
            </a:r>
            <a:r>
              <a:rPr lang="en-US" dirty="0">
                <a:hlinkClick r:id="rId4"/>
              </a:rPr>
              <a:t>https://www.youtube.com/watch?v=tOL6FANAJ8c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Example reviews on “Main Memory Scaling: Challenges and Solution Directions” </a:t>
            </a:r>
            <a:r>
              <a:rPr lang="en-US" dirty="0">
                <a:hlinkClick r:id="rId5" tooltip="https://people.inf.ethz.ch/omutlu/pub/main-memory-scaling_springer15.pdf"/>
              </a:rPr>
              <a:t>(link to the paper)</a:t>
            </a:r>
            <a:endParaRPr lang="en-US" dirty="0"/>
          </a:p>
          <a:p>
            <a:pPr lvl="2"/>
            <a:r>
              <a:rPr lang="en-US" dirty="0">
                <a:hlinkClick r:id="rId6" tooltip="review-chapter.pdf (16.7 KB)"/>
              </a:rPr>
              <a:t>Review 1</a:t>
            </a:r>
            <a:endParaRPr lang="en-US" dirty="0"/>
          </a:p>
          <a:p>
            <a:pPr lvl="2"/>
            <a:r>
              <a:rPr lang="en-US" dirty="0">
                <a:hlinkClick r:id="rId7" tooltip="review-chapter-2.pdf (16.1 KB)"/>
              </a:rPr>
              <a:t>Review 2</a:t>
            </a:r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Example review on “Staged memory scheduling: Achieving high performance and scalability in heterogeneous systems” </a:t>
            </a:r>
            <a:r>
              <a:rPr lang="en-US" dirty="0">
                <a:hlinkClick r:id="rId8" tooltip="https://people.inf.ethz.ch/omutlu/pub/staged-memory-scheduling_isca12.pdf"/>
              </a:rPr>
              <a:t>(link to the paper)</a:t>
            </a:r>
            <a:endParaRPr lang="en-US" dirty="0"/>
          </a:p>
          <a:p>
            <a:pPr lvl="2"/>
            <a:r>
              <a:rPr lang="en-US" dirty="0">
                <a:hlinkClick r:id="rId9" tooltip="review-sms.pdf (16.1 KB)"/>
              </a:rPr>
              <a:t>Review 1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646595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 Consist of: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Sequential circuits</a:t>
            </a:r>
          </a:p>
          <a:p>
            <a:pPr lvl="1"/>
            <a:r>
              <a:rPr lang="en-US" dirty="0"/>
              <a:t>State register(s)</a:t>
            </a:r>
          </a:p>
          <a:p>
            <a:pPr lvl="2"/>
            <a:r>
              <a:rPr lang="en-US" dirty="0"/>
              <a:t>Store the current state and </a:t>
            </a:r>
          </a:p>
          <a:p>
            <a:pPr lvl="2"/>
            <a:r>
              <a:rPr lang="en-US" dirty="0"/>
              <a:t>Load the next state at the clock edge</a:t>
            </a:r>
          </a:p>
          <a:p>
            <a:pPr lvl="2"/>
            <a:endParaRPr lang="en-US" dirty="0"/>
          </a:p>
          <a:p>
            <a:r>
              <a:rPr lang="en-US" b="1" dirty="0"/>
              <a:t>Combinational Circuits</a:t>
            </a:r>
          </a:p>
          <a:p>
            <a:pPr lvl="1"/>
            <a:r>
              <a:rPr lang="en-US" dirty="0"/>
              <a:t>Next state logic</a:t>
            </a:r>
          </a:p>
          <a:p>
            <a:pPr lvl="2"/>
            <a:r>
              <a:rPr lang="en-US" dirty="0"/>
              <a:t>Determines what the next state will be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Output logic</a:t>
            </a:r>
          </a:p>
          <a:p>
            <a:pPr lvl="2"/>
            <a:r>
              <a:rPr lang="en-US" dirty="0"/>
              <a:t>Generates the outputs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5791200" y="1070094"/>
          <a:ext cx="2971800" cy="155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002" name="VISIO" r:id="rId7" imgW="1485328" imgH="780064" progId="Visio.Drawing.6">
                  <p:embed/>
                </p:oleObj>
              </mc:Choice>
              <mc:Fallback>
                <p:oleObj name="VISIO" r:id="rId7" imgW="1485328" imgH="78006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070094"/>
                        <a:ext cx="2971800" cy="155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6093074" y="3049005"/>
          <a:ext cx="2573754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003" name="VISIO" r:id="rId9" imgW="1286877" imgH="729688" progId="Visio.Drawing.6">
                  <p:embed/>
                </p:oleObj>
              </mc:Choice>
              <mc:Fallback>
                <p:oleObj name="VISIO" r:id="rId9" imgW="1286877" imgH="729688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3074" y="3049005"/>
                        <a:ext cx="2573754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6042698" y="4795374"/>
          <a:ext cx="2720302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004" name="VISIO" r:id="rId11" imgW="1360151" imgH="729688" progId="Visio.Drawing.6">
                  <p:embed/>
                </p:oleObj>
              </mc:Choice>
              <mc:Fallback>
                <p:oleObj name="VISIO" r:id="rId11" imgW="1360151" imgH="729688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2698" y="4795374"/>
                        <a:ext cx="2720302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18452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228600" y="1042384"/>
            <a:ext cx="8610600" cy="16731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 Consist of: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Sequential circuits</a:t>
            </a:r>
          </a:p>
          <a:p>
            <a:pPr lvl="1"/>
            <a:r>
              <a:rPr lang="en-US" dirty="0"/>
              <a:t>State register(s)</a:t>
            </a:r>
          </a:p>
          <a:p>
            <a:pPr lvl="2"/>
            <a:r>
              <a:rPr lang="en-US" dirty="0"/>
              <a:t>Store the current state and </a:t>
            </a:r>
          </a:p>
          <a:p>
            <a:pPr lvl="2"/>
            <a:r>
              <a:rPr lang="en-US" dirty="0"/>
              <a:t>Load the next state at the clock edge</a:t>
            </a:r>
          </a:p>
          <a:p>
            <a:pPr lvl="2"/>
            <a:endParaRPr lang="en-US" dirty="0"/>
          </a:p>
          <a:p>
            <a:r>
              <a:rPr lang="en-US" b="1" dirty="0"/>
              <a:t>Combinational Circuits</a:t>
            </a:r>
          </a:p>
          <a:p>
            <a:pPr lvl="1"/>
            <a:r>
              <a:rPr lang="en-US" dirty="0"/>
              <a:t>Next state logic</a:t>
            </a:r>
          </a:p>
          <a:p>
            <a:pPr lvl="2"/>
            <a:r>
              <a:rPr lang="en-US" dirty="0"/>
              <a:t>Determines what the next state will be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Output logic</a:t>
            </a:r>
          </a:p>
          <a:p>
            <a:pPr lvl="2"/>
            <a:r>
              <a:rPr lang="en-US" dirty="0"/>
              <a:t>Generates the outputs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5791200" y="1070094"/>
          <a:ext cx="2971800" cy="155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026" name="VISIO" r:id="rId7" imgW="1485328" imgH="780064" progId="Visio.Drawing.6">
                  <p:embed/>
                </p:oleObj>
              </mc:Choice>
              <mc:Fallback>
                <p:oleObj name="VISIO" r:id="rId7" imgW="1485328" imgH="78006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070094"/>
                        <a:ext cx="2971800" cy="155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6093074" y="3049005"/>
          <a:ext cx="2573754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027" name="VISIO" r:id="rId9" imgW="1286877" imgH="729688" progId="Visio.Drawing.6">
                  <p:embed/>
                </p:oleObj>
              </mc:Choice>
              <mc:Fallback>
                <p:oleObj name="VISIO" r:id="rId9" imgW="1286877" imgH="729688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3074" y="3049005"/>
                        <a:ext cx="2573754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6042698" y="4795374"/>
          <a:ext cx="2720302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028" name="VISIO" r:id="rId11" imgW="1360151" imgH="729688" progId="Visio.Drawing.6">
                  <p:embed/>
                </p:oleObj>
              </mc:Choice>
              <mc:Fallback>
                <p:oleObj name="VISIO" r:id="rId11" imgW="1360151" imgH="729688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2698" y="4795374"/>
                        <a:ext cx="2720302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6507679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Register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can we implement a </a:t>
            </a:r>
            <a:r>
              <a:rPr lang="en-US" b="1" dirty="0">
                <a:solidFill>
                  <a:srgbClr val="7030A0"/>
                </a:solidFill>
              </a:rPr>
              <a:t>state register</a:t>
            </a:r>
            <a:r>
              <a:rPr lang="en-US" dirty="0"/>
              <a:t>? Two properties:</a:t>
            </a:r>
          </a:p>
          <a:p>
            <a:pPr marL="344487" lvl="1" indent="0">
              <a:buNone/>
            </a:pPr>
            <a:r>
              <a:rPr lang="en-US" dirty="0"/>
              <a:t>1. We need to store data at the </a:t>
            </a:r>
            <a:r>
              <a:rPr lang="en-US" b="1" dirty="0">
                <a:solidFill>
                  <a:schemeClr val="accent6"/>
                </a:solidFill>
              </a:rPr>
              <a:t>beginning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of every clock cycle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344487" lvl="1" indent="0">
              <a:buNone/>
            </a:pPr>
            <a:r>
              <a:rPr lang="en-US" dirty="0"/>
              <a:t>2. The data must be </a:t>
            </a:r>
            <a:r>
              <a:rPr lang="en-US" b="1" dirty="0">
                <a:solidFill>
                  <a:schemeClr val="accent6"/>
                </a:solidFill>
              </a:rPr>
              <a:t>available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during the entire clock cycle</a:t>
            </a:r>
          </a:p>
          <a:p>
            <a:endParaRPr lang="en-US" dirty="0"/>
          </a:p>
          <a:p>
            <a:pPr marL="344487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1905000"/>
            <a:ext cx="2925828" cy="12734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3105" y="41257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574074" y="4191000"/>
            <a:ext cx="7188926" cy="624840"/>
            <a:chOff x="2107474" y="4191000"/>
            <a:chExt cx="3581400" cy="2794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07474" y="4191000"/>
              <a:ext cx="1219200" cy="2794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76600" y="4191000"/>
              <a:ext cx="1219200" cy="2794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69674" y="4191000"/>
              <a:ext cx="1219200" cy="27940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1219200" y="4266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27306" y="3985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16177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278038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39799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5155643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6322591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754380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47" name="Group 46"/>
          <p:cNvGrpSpPr/>
          <p:nvPr/>
        </p:nvGrpSpPr>
        <p:grpSpPr>
          <a:xfrm>
            <a:off x="1629294" y="5730240"/>
            <a:ext cx="7065527" cy="304800"/>
            <a:chOff x="1595252" y="5730240"/>
            <a:chExt cx="7065527" cy="304800"/>
          </a:xfrm>
        </p:grpSpPr>
        <p:cxnSp>
          <p:nvCxnSpPr>
            <p:cNvPr id="36" name="Straight Connector 35"/>
            <p:cNvCxnSpPr/>
            <p:nvPr/>
          </p:nvCxnSpPr>
          <p:spPr bwMode="auto">
            <a:xfrm flipV="1">
              <a:off x="2747553" y="5730240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7509758" y="5730240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 flipH="1">
              <a:off x="2749733" y="5730240"/>
              <a:ext cx="4760025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 flipH="1">
              <a:off x="7489705" y="6031831"/>
              <a:ext cx="1171074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>
              <a:off x="1595252" y="6018415"/>
              <a:ext cx="1147948" cy="1386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4" name="TextBox 43"/>
          <p:cNvSpPr txBox="1"/>
          <p:nvPr/>
        </p:nvSpPr>
        <p:spPr>
          <a:xfrm>
            <a:off x="628252" y="4960314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Input: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23105" y="5697974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Output: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1607127" y="5026003"/>
            <a:ext cx="7057854" cy="338477"/>
            <a:chOff x="1607127" y="5026003"/>
            <a:chExt cx="7057854" cy="338477"/>
          </a:xfrm>
        </p:grpSpPr>
        <p:grpSp>
          <p:nvGrpSpPr>
            <p:cNvPr id="60" name="Group 59"/>
            <p:cNvGrpSpPr/>
            <p:nvPr/>
          </p:nvGrpSpPr>
          <p:grpSpPr>
            <a:xfrm>
              <a:off x="1607127" y="5026003"/>
              <a:ext cx="7057854" cy="321060"/>
              <a:chOff x="1589710" y="5026003"/>
              <a:chExt cx="7057854" cy="321060"/>
            </a:xfrm>
          </p:grpSpPr>
          <p:cxnSp>
            <p:nvCxnSpPr>
              <p:cNvPr id="65" name="Straight Connector 64"/>
              <p:cNvCxnSpPr/>
              <p:nvPr/>
            </p:nvCxnSpPr>
            <p:spPr bwMode="auto">
              <a:xfrm>
                <a:off x="1589710" y="5334000"/>
                <a:ext cx="772490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6" name="Straight Connector 65"/>
              <p:cNvCxnSpPr/>
              <p:nvPr/>
            </p:nvCxnSpPr>
            <p:spPr bwMode="auto">
              <a:xfrm flipV="1">
                <a:off x="2373085" y="5026003"/>
                <a:ext cx="1006" cy="32106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7" name="Straight Connector 66"/>
              <p:cNvCxnSpPr/>
              <p:nvPr/>
            </p:nvCxnSpPr>
            <p:spPr bwMode="auto">
              <a:xfrm flipV="1">
                <a:off x="6567533" y="5042263"/>
                <a:ext cx="0" cy="30480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8" name="Straight Connector 67"/>
              <p:cNvCxnSpPr/>
              <p:nvPr/>
            </p:nvCxnSpPr>
            <p:spPr bwMode="auto">
              <a:xfrm flipH="1">
                <a:off x="2375265" y="5042263"/>
                <a:ext cx="1722945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Straight Connector 68"/>
              <p:cNvCxnSpPr/>
              <p:nvPr/>
            </p:nvCxnSpPr>
            <p:spPr bwMode="auto">
              <a:xfrm flipH="1">
                <a:off x="6567533" y="5329646"/>
                <a:ext cx="2080031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61" name="Straight Connector 60"/>
            <p:cNvCxnSpPr/>
            <p:nvPr/>
          </p:nvCxnSpPr>
          <p:spPr bwMode="auto">
            <a:xfrm flipV="1">
              <a:off x="4115627" y="5026003"/>
              <a:ext cx="2370" cy="338477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 flipH="1">
              <a:off x="4115628" y="5347063"/>
              <a:ext cx="227772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 bwMode="auto">
            <a:xfrm flipH="1" flipV="1">
              <a:off x="4329013" y="5032397"/>
              <a:ext cx="828" cy="32345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/>
            <p:cNvCxnSpPr/>
            <p:nvPr/>
          </p:nvCxnSpPr>
          <p:spPr bwMode="auto">
            <a:xfrm flipH="1">
              <a:off x="4322618" y="5042263"/>
              <a:ext cx="2262333" cy="792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1374822-37CC-F747-878A-DA1034120FEA}"/>
              </a:ext>
            </a:extLst>
          </p:cNvPr>
          <p:cNvSpPr txBox="1"/>
          <p:nvPr/>
        </p:nvSpPr>
        <p:spPr>
          <a:xfrm>
            <a:off x="4077192" y="5765073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Desired behavior</a:t>
            </a:r>
          </a:p>
        </p:txBody>
      </p:sp>
    </p:spTree>
    <p:extLst>
      <p:ext uri="{BB962C8B-B14F-4D97-AF65-F5344CB8AC3E}">
        <p14:creationId xmlns:p14="http://schemas.microsoft.com/office/powerpoint/2010/main" val="17716574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  <p:bldP spid="12" grpId="0"/>
      <p:bldP spid="13" grpId="0"/>
      <p:bldP spid="44" grpId="0"/>
      <p:bldP spid="45" grpId="0"/>
      <p:bldP spid="5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 with Latches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489366"/>
            <a:ext cx="8610600" cy="3701884"/>
          </a:xfrm>
        </p:spPr>
        <p:txBody>
          <a:bodyPr/>
          <a:lstStyle/>
          <a:p>
            <a:r>
              <a:rPr lang="en-US" dirty="0"/>
              <a:t>Currently, we </a:t>
            </a:r>
            <a:r>
              <a:rPr lang="en-US" b="1" dirty="0"/>
              <a:t>cannot</a:t>
            </a:r>
            <a:r>
              <a:rPr lang="en-US" dirty="0"/>
              <a:t> simply wire a clock to WE of a latch</a:t>
            </a:r>
          </a:p>
          <a:p>
            <a:pPr lvl="1"/>
            <a:r>
              <a:rPr lang="en-US" b="1" dirty="0">
                <a:solidFill>
                  <a:srgbClr val="C00000"/>
                </a:solidFill>
              </a:rPr>
              <a:t>Whenever the clock is high,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the latch propagates </a:t>
            </a:r>
            <a:r>
              <a:rPr lang="en-US" b="1" dirty="0"/>
              <a:t>D</a:t>
            </a:r>
            <a:r>
              <a:rPr lang="en-US" dirty="0"/>
              <a:t> to </a:t>
            </a:r>
            <a:r>
              <a:rPr lang="en-US" b="1" dirty="0"/>
              <a:t>Q</a:t>
            </a:r>
          </a:p>
          <a:p>
            <a:pPr lvl="1"/>
            <a:r>
              <a:rPr lang="en-US" b="1" dirty="0"/>
              <a:t>The latch is transparent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2473" y="997527"/>
            <a:ext cx="2741688" cy="12518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70287" y="1050281"/>
            <a:ext cx="5525913" cy="1015402"/>
            <a:chOff x="1282612" y="2363472"/>
            <a:chExt cx="5525913" cy="1015402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3779868" y="3179557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3779868" y="2719376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153988" y="2651334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5008978" y="3192670"/>
              <a:ext cx="491102" cy="163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Delay 11"/>
            <p:cNvSpPr/>
            <p:nvPr/>
          </p:nvSpPr>
          <p:spPr bwMode="auto">
            <a:xfrm>
              <a:off x="4777304" y="2584959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Delay 12"/>
            <p:cNvSpPr/>
            <p:nvPr/>
          </p:nvSpPr>
          <p:spPr bwMode="auto">
            <a:xfrm>
              <a:off x="4777304" y="3066346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4545630" y="3131362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545630" y="2768245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545630" y="2768245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4545630" y="3058741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 flipV="1">
              <a:off x="4545630" y="2840869"/>
              <a:ext cx="955651" cy="21787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4545630" y="2848478"/>
              <a:ext cx="955651" cy="2102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501281" y="3058741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501281" y="2711380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Oval 21"/>
            <p:cNvSpPr/>
            <p:nvPr/>
          </p:nvSpPr>
          <p:spPr bwMode="auto">
            <a:xfrm>
              <a:off x="5481974" y="2695625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5010182" y="2695625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5010998" y="3179557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3885659" y="2525715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Delay 25"/>
            <p:cNvSpPr/>
            <p:nvPr/>
          </p:nvSpPr>
          <p:spPr bwMode="auto">
            <a:xfrm>
              <a:off x="3885722" y="3122964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4118540" y="2636380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4119416" y="3236174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4156335" y="3250846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3779868" y="2721203"/>
              <a:ext cx="1093" cy="45812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H="1">
              <a:off x="2838796" y="2936642"/>
              <a:ext cx="920911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Oval 31"/>
            <p:cNvSpPr/>
            <p:nvPr/>
          </p:nvSpPr>
          <p:spPr bwMode="auto">
            <a:xfrm>
              <a:off x="3759707" y="2920393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846313" y="3303578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flipV="1">
              <a:off x="3266938" y="3318456"/>
              <a:ext cx="578467" cy="137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2520439" y="2591968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H="1" flipV="1">
              <a:off x="3268860" y="2594229"/>
              <a:ext cx="1218" cy="72648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5049830" y="2707543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2169061" y="236347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05851" y="2492371"/>
              <a:ext cx="402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82612" y="2728122"/>
              <a:ext cx="15712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CLK = WE</a:t>
              </a: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623105" y="41257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1574074" y="4191000"/>
            <a:ext cx="7188926" cy="624840"/>
            <a:chOff x="2107474" y="4191000"/>
            <a:chExt cx="3581400" cy="279400"/>
          </a:xfrm>
        </p:grpSpPr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7474" y="4191000"/>
              <a:ext cx="1219200" cy="279400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6600" y="4191000"/>
              <a:ext cx="1219200" cy="279400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9674" y="4191000"/>
              <a:ext cx="1219200" cy="279400"/>
            </a:xfrm>
            <a:prstGeom prst="rect">
              <a:avLst/>
            </a:prstGeom>
          </p:spPr>
        </p:pic>
      </p:grpSp>
      <p:sp>
        <p:nvSpPr>
          <p:cNvPr id="79" name="TextBox 78"/>
          <p:cNvSpPr txBox="1"/>
          <p:nvPr/>
        </p:nvSpPr>
        <p:spPr>
          <a:xfrm>
            <a:off x="1219200" y="4266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227306" y="3985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16177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>
            <a:off x="278038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39799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>
            <a:off x="5155643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6322591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754380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628252" y="4960314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Input: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23105" y="5697974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Output: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1607127" y="5026003"/>
            <a:ext cx="7057854" cy="338477"/>
            <a:chOff x="1607127" y="5026003"/>
            <a:chExt cx="7057854" cy="338477"/>
          </a:xfrm>
        </p:grpSpPr>
        <p:grpSp>
          <p:nvGrpSpPr>
            <p:cNvPr id="87" name="Group 86"/>
            <p:cNvGrpSpPr/>
            <p:nvPr/>
          </p:nvGrpSpPr>
          <p:grpSpPr>
            <a:xfrm>
              <a:off x="1607127" y="5026003"/>
              <a:ext cx="7057854" cy="321060"/>
              <a:chOff x="1589710" y="5026003"/>
              <a:chExt cx="7057854" cy="321060"/>
            </a:xfrm>
          </p:grpSpPr>
          <p:cxnSp>
            <p:nvCxnSpPr>
              <p:cNvPr id="88" name="Straight Connector 87"/>
              <p:cNvCxnSpPr/>
              <p:nvPr/>
            </p:nvCxnSpPr>
            <p:spPr bwMode="auto">
              <a:xfrm>
                <a:off x="1589710" y="5334000"/>
                <a:ext cx="772490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9" name="Straight Connector 88"/>
              <p:cNvCxnSpPr/>
              <p:nvPr/>
            </p:nvCxnSpPr>
            <p:spPr bwMode="auto">
              <a:xfrm flipV="1">
                <a:off x="2373085" y="5026003"/>
                <a:ext cx="1006" cy="32106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0" name="Straight Connector 89"/>
              <p:cNvCxnSpPr/>
              <p:nvPr/>
            </p:nvCxnSpPr>
            <p:spPr bwMode="auto">
              <a:xfrm flipV="1">
                <a:off x="6567533" y="5042263"/>
                <a:ext cx="0" cy="30480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1" name="Straight Connector 90"/>
              <p:cNvCxnSpPr/>
              <p:nvPr/>
            </p:nvCxnSpPr>
            <p:spPr bwMode="auto">
              <a:xfrm flipH="1">
                <a:off x="2375265" y="5042263"/>
                <a:ext cx="1722945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2" name="Straight Connector 91"/>
              <p:cNvCxnSpPr/>
              <p:nvPr/>
            </p:nvCxnSpPr>
            <p:spPr bwMode="auto">
              <a:xfrm flipH="1">
                <a:off x="6567533" y="5329646"/>
                <a:ext cx="2080031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08" name="Straight Connector 107"/>
            <p:cNvCxnSpPr/>
            <p:nvPr/>
          </p:nvCxnSpPr>
          <p:spPr bwMode="auto">
            <a:xfrm flipV="1">
              <a:off x="4115627" y="5026003"/>
              <a:ext cx="2370" cy="338477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Straight Connector 108"/>
            <p:cNvCxnSpPr/>
            <p:nvPr/>
          </p:nvCxnSpPr>
          <p:spPr bwMode="auto">
            <a:xfrm flipH="1">
              <a:off x="4115628" y="5347063"/>
              <a:ext cx="227772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H="1" flipV="1">
              <a:off x="4329013" y="5032397"/>
              <a:ext cx="828" cy="32345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/>
            <p:cNvCxnSpPr/>
            <p:nvPr/>
          </p:nvCxnSpPr>
          <p:spPr bwMode="auto">
            <a:xfrm flipH="1">
              <a:off x="4322618" y="5042263"/>
              <a:ext cx="2262333" cy="792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4" name="Group 123"/>
          <p:cNvGrpSpPr/>
          <p:nvPr/>
        </p:nvGrpSpPr>
        <p:grpSpPr>
          <a:xfrm>
            <a:off x="1629294" y="5710204"/>
            <a:ext cx="7065255" cy="330388"/>
            <a:chOff x="1629294" y="5710204"/>
            <a:chExt cx="7065255" cy="330388"/>
          </a:xfrm>
        </p:grpSpPr>
        <p:grpSp>
          <p:nvGrpSpPr>
            <p:cNvPr id="93" name="Group 92"/>
            <p:cNvGrpSpPr/>
            <p:nvPr/>
          </p:nvGrpSpPr>
          <p:grpSpPr>
            <a:xfrm>
              <a:off x="1629294" y="5710204"/>
              <a:ext cx="7065255" cy="324836"/>
              <a:chOff x="1595252" y="5710204"/>
              <a:chExt cx="7065255" cy="324836"/>
            </a:xfrm>
          </p:grpSpPr>
          <p:cxnSp>
            <p:nvCxnSpPr>
              <p:cNvPr id="94" name="Straight Connector 93"/>
              <p:cNvCxnSpPr/>
              <p:nvPr/>
            </p:nvCxnSpPr>
            <p:spPr bwMode="auto">
              <a:xfrm flipH="1" flipV="1">
                <a:off x="2747524" y="5710204"/>
                <a:ext cx="29" cy="32483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Straight Connector 94"/>
              <p:cNvCxnSpPr/>
              <p:nvPr/>
            </p:nvCxnSpPr>
            <p:spPr bwMode="auto">
              <a:xfrm flipH="1" flipV="1">
                <a:off x="6533815" y="5728033"/>
                <a:ext cx="1385" cy="299258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6" name="Straight Connector 95"/>
              <p:cNvCxnSpPr/>
              <p:nvPr/>
            </p:nvCxnSpPr>
            <p:spPr bwMode="auto">
              <a:xfrm flipH="1">
                <a:off x="2750722" y="5721927"/>
                <a:ext cx="1343892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7" name="Straight Connector 96"/>
              <p:cNvCxnSpPr/>
              <p:nvPr/>
            </p:nvCxnSpPr>
            <p:spPr bwMode="auto">
              <a:xfrm flipH="1">
                <a:off x="6518887" y="6013342"/>
                <a:ext cx="2141620" cy="2447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Straight Connector 97"/>
              <p:cNvCxnSpPr/>
              <p:nvPr/>
            </p:nvCxnSpPr>
            <p:spPr bwMode="auto">
              <a:xfrm>
                <a:off x="1595252" y="6018415"/>
                <a:ext cx="1147948" cy="138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6" name="Straight Connector 115"/>
            <p:cNvCxnSpPr/>
            <p:nvPr/>
          </p:nvCxnSpPr>
          <p:spPr bwMode="auto">
            <a:xfrm flipV="1">
              <a:off x="4114800" y="5731637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 bwMode="auto">
            <a:xfrm flipH="1">
              <a:off x="4098814" y="6032875"/>
              <a:ext cx="237365" cy="3444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 bwMode="auto">
            <a:xfrm flipV="1">
              <a:off x="4322620" y="5735792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/>
            <p:cNvCxnSpPr/>
            <p:nvPr/>
          </p:nvCxnSpPr>
          <p:spPr bwMode="auto">
            <a:xfrm flipH="1">
              <a:off x="4309829" y="5735781"/>
              <a:ext cx="2257226" cy="1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ACF1976-E364-5F49-BF59-30F8D59A22BD}"/>
              </a:ext>
            </a:extLst>
          </p:cNvPr>
          <p:cNvSpPr txBox="1"/>
          <p:nvPr/>
        </p:nvSpPr>
        <p:spPr>
          <a:xfrm>
            <a:off x="381000" y="1038106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Recall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Gated D Latch</a:t>
            </a:r>
          </a:p>
        </p:txBody>
      </p:sp>
    </p:spTree>
    <p:extLst>
      <p:ext uri="{BB962C8B-B14F-4D97-AF65-F5344CB8AC3E}">
        <p14:creationId xmlns:p14="http://schemas.microsoft.com/office/powerpoint/2010/main" val="1716761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4" grpId="0"/>
      <p:bldP spid="79" grpId="0"/>
      <p:bldP spid="80" grpId="0"/>
      <p:bldP spid="99" grpId="0"/>
      <p:bldP spid="100" grpId="0"/>
      <p:bldP spid="5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ontent Placeholder 2"/>
          <p:cNvSpPr txBox="1">
            <a:spLocks/>
          </p:cNvSpPr>
          <p:nvPr/>
        </p:nvSpPr>
        <p:spPr bwMode="auto">
          <a:xfrm>
            <a:off x="228600" y="2489366"/>
            <a:ext cx="8667974" cy="370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Currently, we 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cannot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simply wire a clock to WE of a latch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Whenever the clock is high,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the latch propagates </a:t>
            </a: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D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to </a:t>
            </a: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Q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lang="en-US" b="1" kern="0" dirty="0">
                <a:solidFill>
                  <a:srgbClr val="000000"/>
                </a:solidFill>
                <a:latin typeface="Tahoma"/>
              </a:rPr>
              <a:t>The latch is transparent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itchFamily="-106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 with Latches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2473" y="997527"/>
            <a:ext cx="2741688" cy="12518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70287" y="1050281"/>
            <a:ext cx="5525913" cy="1015402"/>
            <a:chOff x="1282612" y="2363472"/>
            <a:chExt cx="5525913" cy="1015402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3779868" y="3179557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3779868" y="2719376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153988" y="2651334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5008978" y="3192670"/>
              <a:ext cx="491102" cy="163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Delay 11"/>
            <p:cNvSpPr/>
            <p:nvPr/>
          </p:nvSpPr>
          <p:spPr bwMode="auto">
            <a:xfrm>
              <a:off x="4777304" y="2584959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Delay 12"/>
            <p:cNvSpPr/>
            <p:nvPr/>
          </p:nvSpPr>
          <p:spPr bwMode="auto">
            <a:xfrm>
              <a:off x="4777304" y="3066346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4545630" y="3131362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545630" y="2768245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545630" y="2768245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4545630" y="3058741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 flipV="1">
              <a:off x="4545630" y="2840869"/>
              <a:ext cx="955651" cy="21787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4545630" y="2848478"/>
              <a:ext cx="955651" cy="2102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501281" y="3058741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501281" y="2711380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Oval 21"/>
            <p:cNvSpPr/>
            <p:nvPr/>
          </p:nvSpPr>
          <p:spPr bwMode="auto">
            <a:xfrm>
              <a:off x="5481974" y="2695625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5010182" y="2695625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5010998" y="3179557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3885659" y="2525715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Delay 25"/>
            <p:cNvSpPr/>
            <p:nvPr/>
          </p:nvSpPr>
          <p:spPr bwMode="auto">
            <a:xfrm>
              <a:off x="3885722" y="3122964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4118540" y="2636380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4119416" y="3236174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4156335" y="3250846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3779868" y="2721203"/>
              <a:ext cx="1093" cy="45812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H="1">
              <a:off x="2838796" y="2936642"/>
              <a:ext cx="920911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Oval 31"/>
            <p:cNvSpPr/>
            <p:nvPr/>
          </p:nvSpPr>
          <p:spPr bwMode="auto">
            <a:xfrm>
              <a:off x="3759707" y="2920393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846313" y="3303578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flipV="1">
              <a:off x="3266938" y="3318456"/>
              <a:ext cx="578467" cy="137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2520439" y="2591968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H="1" flipV="1">
              <a:off x="3268860" y="2594229"/>
              <a:ext cx="1218" cy="72648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5049830" y="2707543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2169061" y="236347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05851" y="2492371"/>
              <a:ext cx="402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82612" y="2728122"/>
              <a:ext cx="15712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CLK = WE</a:t>
              </a: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623105" y="41257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1574074" y="4191000"/>
            <a:ext cx="7188926" cy="624840"/>
            <a:chOff x="2107474" y="4191000"/>
            <a:chExt cx="3581400" cy="279400"/>
          </a:xfrm>
        </p:grpSpPr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7474" y="4191000"/>
              <a:ext cx="1219200" cy="279400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6600" y="4191000"/>
              <a:ext cx="1219200" cy="279400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9674" y="4191000"/>
              <a:ext cx="1219200" cy="279400"/>
            </a:xfrm>
            <a:prstGeom prst="rect">
              <a:avLst/>
            </a:prstGeom>
          </p:spPr>
        </p:pic>
      </p:grpSp>
      <p:sp>
        <p:nvSpPr>
          <p:cNvPr id="79" name="TextBox 78"/>
          <p:cNvSpPr txBox="1"/>
          <p:nvPr/>
        </p:nvSpPr>
        <p:spPr>
          <a:xfrm>
            <a:off x="1219200" y="4266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227306" y="3985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16177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>
            <a:off x="278038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39799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>
            <a:off x="5155643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6322591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754380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628252" y="496031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Input: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23105" y="569797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Output: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1607127" y="5026003"/>
            <a:ext cx="7057854" cy="338477"/>
            <a:chOff x="1607127" y="5026003"/>
            <a:chExt cx="7057854" cy="338477"/>
          </a:xfrm>
        </p:grpSpPr>
        <p:grpSp>
          <p:nvGrpSpPr>
            <p:cNvPr id="87" name="Group 86"/>
            <p:cNvGrpSpPr/>
            <p:nvPr/>
          </p:nvGrpSpPr>
          <p:grpSpPr>
            <a:xfrm>
              <a:off x="1607127" y="5026003"/>
              <a:ext cx="7057854" cy="321060"/>
              <a:chOff x="1589710" y="5026003"/>
              <a:chExt cx="7057854" cy="321060"/>
            </a:xfrm>
          </p:grpSpPr>
          <p:cxnSp>
            <p:nvCxnSpPr>
              <p:cNvPr id="88" name="Straight Connector 87"/>
              <p:cNvCxnSpPr/>
              <p:nvPr/>
            </p:nvCxnSpPr>
            <p:spPr bwMode="auto">
              <a:xfrm>
                <a:off x="1589710" y="5334000"/>
                <a:ext cx="772490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9" name="Straight Connector 88"/>
              <p:cNvCxnSpPr/>
              <p:nvPr/>
            </p:nvCxnSpPr>
            <p:spPr bwMode="auto">
              <a:xfrm flipV="1">
                <a:off x="2373085" y="5026003"/>
                <a:ext cx="1006" cy="32106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0" name="Straight Connector 89"/>
              <p:cNvCxnSpPr/>
              <p:nvPr/>
            </p:nvCxnSpPr>
            <p:spPr bwMode="auto">
              <a:xfrm flipV="1">
                <a:off x="6567533" y="5042263"/>
                <a:ext cx="0" cy="30480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1" name="Straight Connector 90"/>
              <p:cNvCxnSpPr/>
              <p:nvPr/>
            </p:nvCxnSpPr>
            <p:spPr bwMode="auto">
              <a:xfrm flipH="1">
                <a:off x="2375265" y="5042263"/>
                <a:ext cx="1722945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2" name="Straight Connector 91"/>
              <p:cNvCxnSpPr/>
              <p:nvPr/>
            </p:nvCxnSpPr>
            <p:spPr bwMode="auto">
              <a:xfrm flipH="1">
                <a:off x="6567533" y="5329646"/>
                <a:ext cx="2080031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08" name="Straight Connector 107"/>
            <p:cNvCxnSpPr/>
            <p:nvPr/>
          </p:nvCxnSpPr>
          <p:spPr bwMode="auto">
            <a:xfrm flipV="1">
              <a:off x="4115627" y="5026003"/>
              <a:ext cx="2370" cy="338477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Straight Connector 108"/>
            <p:cNvCxnSpPr/>
            <p:nvPr/>
          </p:nvCxnSpPr>
          <p:spPr bwMode="auto">
            <a:xfrm flipH="1">
              <a:off x="4115628" y="5347063"/>
              <a:ext cx="227772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H="1" flipV="1">
              <a:off x="4329013" y="5032397"/>
              <a:ext cx="828" cy="32345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/>
            <p:cNvCxnSpPr/>
            <p:nvPr/>
          </p:nvCxnSpPr>
          <p:spPr bwMode="auto">
            <a:xfrm flipH="1">
              <a:off x="4322618" y="5042263"/>
              <a:ext cx="2262333" cy="792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4" name="Group 123"/>
          <p:cNvGrpSpPr/>
          <p:nvPr/>
        </p:nvGrpSpPr>
        <p:grpSpPr>
          <a:xfrm>
            <a:off x="1629294" y="5710204"/>
            <a:ext cx="7065255" cy="330388"/>
            <a:chOff x="1629294" y="5710204"/>
            <a:chExt cx="7065255" cy="330388"/>
          </a:xfrm>
        </p:grpSpPr>
        <p:grpSp>
          <p:nvGrpSpPr>
            <p:cNvPr id="93" name="Group 92"/>
            <p:cNvGrpSpPr/>
            <p:nvPr/>
          </p:nvGrpSpPr>
          <p:grpSpPr>
            <a:xfrm>
              <a:off x="1629294" y="5710204"/>
              <a:ext cx="7065255" cy="324836"/>
              <a:chOff x="1595252" y="5710204"/>
              <a:chExt cx="7065255" cy="324836"/>
            </a:xfrm>
          </p:grpSpPr>
          <p:cxnSp>
            <p:nvCxnSpPr>
              <p:cNvPr id="94" name="Straight Connector 93"/>
              <p:cNvCxnSpPr/>
              <p:nvPr/>
            </p:nvCxnSpPr>
            <p:spPr bwMode="auto">
              <a:xfrm flipH="1" flipV="1">
                <a:off x="2747524" y="5710204"/>
                <a:ext cx="29" cy="32483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Straight Connector 94"/>
              <p:cNvCxnSpPr/>
              <p:nvPr/>
            </p:nvCxnSpPr>
            <p:spPr bwMode="auto">
              <a:xfrm flipH="1" flipV="1">
                <a:off x="6533815" y="5728033"/>
                <a:ext cx="1385" cy="299258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6" name="Straight Connector 95"/>
              <p:cNvCxnSpPr/>
              <p:nvPr/>
            </p:nvCxnSpPr>
            <p:spPr bwMode="auto">
              <a:xfrm flipH="1">
                <a:off x="2750722" y="5721927"/>
                <a:ext cx="1343892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7" name="Straight Connector 96"/>
              <p:cNvCxnSpPr/>
              <p:nvPr/>
            </p:nvCxnSpPr>
            <p:spPr bwMode="auto">
              <a:xfrm flipH="1">
                <a:off x="6518887" y="6013342"/>
                <a:ext cx="2141620" cy="2447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Straight Connector 97"/>
              <p:cNvCxnSpPr/>
              <p:nvPr/>
            </p:nvCxnSpPr>
            <p:spPr bwMode="auto">
              <a:xfrm>
                <a:off x="1595252" y="6018415"/>
                <a:ext cx="1147948" cy="138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6" name="Straight Connector 115"/>
            <p:cNvCxnSpPr/>
            <p:nvPr/>
          </p:nvCxnSpPr>
          <p:spPr bwMode="auto">
            <a:xfrm flipV="1">
              <a:off x="4114800" y="5731637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 bwMode="auto">
            <a:xfrm flipH="1">
              <a:off x="4098814" y="6032875"/>
              <a:ext cx="237365" cy="3444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 bwMode="auto">
            <a:xfrm flipV="1">
              <a:off x="4322620" y="5735792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/>
            <p:cNvCxnSpPr/>
            <p:nvPr/>
          </p:nvCxnSpPr>
          <p:spPr bwMode="auto">
            <a:xfrm flipH="1">
              <a:off x="4309829" y="5735781"/>
              <a:ext cx="2257226" cy="1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ACF1976-E364-5F49-BF59-30F8D59A22BD}"/>
              </a:ext>
            </a:extLst>
          </p:cNvPr>
          <p:cNvSpPr txBox="1"/>
          <p:nvPr/>
        </p:nvSpPr>
        <p:spPr>
          <a:xfrm>
            <a:off x="381000" y="1038106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Recall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Gated D Latch</a:t>
            </a:r>
          </a:p>
        </p:txBody>
      </p:sp>
      <p:sp>
        <p:nvSpPr>
          <p:cNvPr id="41" name="Oval 40"/>
          <p:cNvSpPr/>
          <p:nvPr/>
        </p:nvSpPr>
        <p:spPr bwMode="auto">
          <a:xfrm>
            <a:off x="3878617" y="5616555"/>
            <a:ext cx="667397" cy="60228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1" name="Oval 100"/>
          <p:cNvSpPr/>
          <p:nvPr/>
        </p:nvSpPr>
        <p:spPr bwMode="auto">
          <a:xfrm>
            <a:off x="6288577" y="5610583"/>
            <a:ext cx="667397" cy="60228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B249B6FB-1FC5-C443-91A6-A88D1AF3EAFB}"/>
              </a:ext>
            </a:extLst>
          </p:cNvPr>
          <p:cNvSpPr txBox="1"/>
          <p:nvPr/>
        </p:nvSpPr>
        <p:spPr>
          <a:xfrm>
            <a:off x="4592994" y="6119796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Undesirable!</a:t>
            </a:r>
          </a:p>
        </p:txBody>
      </p:sp>
    </p:spTree>
    <p:extLst>
      <p:ext uri="{BB962C8B-B14F-4D97-AF65-F5344CB8AC3E}">
        <p14:creationId xmlns:p14="http://schemas.microsoft.com/office/powerpoint/2010/main" val="29840175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ontent Placeholder 2"/>
          <p:cNvSpPr txBox="1">
            <a:spLocks/>
          </p:cNvSpPr>
          <p:nvPr/>
        </p:nvSpPr>
        <p:spPr bwMode="auto">
          <a:xfrm>
            <a:off x="228600" y="2489366"/>
            <a:ext cx="8610600" cy="370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Currently, we </a:t>
            </a: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cannot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simply wire a clock to WE of a latch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 the clock is high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Q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will not take on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D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’s value AND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 the clock is low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the latch will propagate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D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to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Q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 with Latches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2473" y="997527"/>
            <a:ext cx="2741688" cy="12518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70287" y="1050281"/>
            <a:ext cx="5525913" cy="1015402"/>
            <a:chOff x="1282612" y="2363472"/>
            <a:chExt cx="5525913" cy="1015402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3779868" y="3179557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3779868" y="2719376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153988" y="2651334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5008978" y="3192670"/>
              <a:ext cx="491102" cy="163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Delay 11"/>
            <p:cNvSpPr/>
            <p:nvPr/>
          </p:nvSpPr>
          <p:spPr bwMode="auto">
            <a:xfrm>
              <a:off x="4777304" y="2584959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Delay 12"/>
            <p:cNvSpPr/>
            <p:nvPr/>
          </p:nvSpPr>
          <p:spPr bwMode="auto">
            <a:xfrm>
              <a:off x="4777304" y="3066346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4545630" y="3131362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545630" y="2768245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545630" y="2768245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4545630" y="3058741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 flipV="1">
              <a:off x="4545630" y="2840869"/>
              <a:ext cx="955651" cy="21787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4545630" y="2848478"/>
              <a:ext cx="955651" cy="2102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501281" y="3058741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501281" y="2711380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Oval 21"/>
            <p:cNvSpPr/>
            <p:nvPr/>
          </p:nvSpPr>
          <p:spPr bwMode="auto">
            <a:xfrm>
              <a:off x="5481974" y="2695625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5010182" y="2695625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5010998" y="3179557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3885659" y="2525715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Delay 25"/>
            <p:cNvSpPr/>
            <p:nvPr/>
          </p:nvSpPr>
          <p:spPr bwMode="auto">
            <a:xfrm>
              <a:off x="3885722" y="3122964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4118540" y="2636380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4119416" y="3236174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4156335" y="3250846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3779868" y="2721203"/>
              <a:ext cx="1093" cy="45812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H="1">
              <a:off x="2838796" y="2936642"/>
              <a:ext cx="920911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Oval 31"/>
            <p:cNvSpPr/>
            <p:nvPr/>
          </p:nvSpPr>
          <p:spPr bwMode="auto">
            <a:xfrm>
              <a:off x="3759707" y="2920393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846313" y="3303578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flipV="1">
              <a:off x="3266938" y="3318456"/>
              <a:ext cx="578467" cy="137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2520439" y="2591968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H="1" flipV="1">
              <a:off x="3268860" y="2594229"/>
              <a:ext cx="1218" cy="72648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5049830" y="2707543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2169061" y="236347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05851" y="2492371"/>
              <a:ext cx="402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82612" y="2728122"/>
              <a:ext cx="15712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CLK = WE</a:t>
              </a: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623105" y="41257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1574074" y="4191000"/>
            <a:ext cx="7188926" cy="624840"/>
            <a:chOff x="2107474" y="4191000"/>
            <a:chExt cx="3581400" cy="279400"/>
          </a:xfrm>
        </p:grpSpPr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7474" y="4191000"/>
              <a:ext cx="1219200" cy="279400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6600" y="4191000"/>
              <a:ext cx="1219200" cy="279400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9674" y="4191000"/>
              <a:ext cx="1219200" cy="279400"/>
            </a:xfrm>
            <a:prstGeom prst="rect">
              <a:avLst/>
            </a:prstGeom>
          </p:spPr>
        </p:pic>
      </p:grpSp>
      <p:sp>
        <p:nvSpPr>
          <p:cNvPr id="79" name="TextBox 78"/>
          <p:cNvSpPr txBox="1"/>
          <p:nvPr/>
        </p:nvSpPr>
        <p:spPr>
          <a:xfrm>
            <a:off x="1219200" y="4266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227306" y="3985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16177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>
            <a:off x="278038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39799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>
            <a:off x="5155643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6322591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754380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628252" y="496031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Input: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23105" y="569797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Output: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1607127" y="5026003"/>
            <a:ext cx="7057854" cy="338477"/>
            <a:chOff x="1607127" y="5026003"/>
            <a:chExt cx="7057854" cy="338477"/>
          </a:xfrm>
        </p:grpSpPr>
        <p:grpSp>
          <p:nvGrpSpPr>
            <p:cNvPr id="87" name="Group 86"/>
            <p:cNvGrpSpPr/>
            <p:nvPr/>
          </p:nvGrpSpPr>
          <p:grpSpPr>
            <a:xfrm>
              <a:off x="1607127" y="5026003"/>
              <a:ext cx="7057854" cy="321060"/>
              <a:chOff x="1589710" y="5026003"/>
              <a:chExt cx="7057854" cy="321060"/>
            </a:xfrm>
          </p:grpSpPr>
          <p:cxnSp>
            <p:nvCxnSpPr>
              <p:cNvPr id="88" name="Straight Connector 87"/>
              <p:cNvCxnSpPr/>
              <p:nvPr/>
            </p:nvCxnSpPr>
            <p:spPr bwMode="auto">
              <a:xfrm>
                <a:off x="1589710" y="5334000"/>
                <a:ext cx="772490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9" name="Straight Connector 88"/>
              <p:cNvCxnSpPr/>
              <p:nvPr/>
            </p:nvCxnSpPr>
            <p:spPr bwMode="auto">
              <a:xfrm flipV="1">
                <a:off x="2373085" y="5026003"/>
                <a:ext cx="1006" cy="32106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0" name="Straight Connector 89"/>
              <p:cNvCxnSpPr/>
              <p:nvPr/>
            </p:nvCxnSpPr>
            <p:spPr bwMode="auto">
              <a:xfrm flipV="1">
                <a:off x="6567533" y="5042263"/>
                <a:ext cx="0" cy="30480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1" name="Straight Connector 90"/>
              <p:cNvCxnSpPr/>
              <p:nvPr/>
            </p:nvCxnSpPr>
            <p:spPr bwMode="auto">
              <a:xfrm flipH="1">
                <a:off x="2375265" y="5042263"/>
                <a:ext cx="1722945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2" name="Straight Connector 91"/>
              <p:cNvCxnSpPr/>
              <p:nvPr/>
            </p:nvCxnSpPr>
            <p:spPr bwMode="auto">
              <a:xfrm flipH="1">
                <a:off x="6567533" y="5329646"/>
                <a:ext cx="2080031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08" name="Straight Connector 107"/>
            <p:cNvCxnSpPr/>
            <p:nvPr/>
          </p:nvCxnSpPr>
          <p:spPr bwMode="auto">
            <a:xfrm flipV="1">
              <a:off x="4115627" y="5026003"/>
              <a:ext cx="2370" cy="338477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Straight Connector 108"/>
            <p:cNvCxnSpPr/>
            <p:nvPr/>
          </p:nvCxnSpPr>
          <p:spPr bwMode="auto">
            <a:xfrm flipH="1">
              <a:off x="4115628" y="5347063"/>
              <a:ext cx="227772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H="1" flipV="1">
              <a:off x="4329013" y="5032397"/>
              <a:ext cx="828" cy="32345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/>
            <p:cNvCxnSpPr/>
            <p:nvPr/>
          </p:nvCxnSpPr>
          <p:spPr bwMode="auto">
            <a:xfrm flipH="1">
              <a:off x="4322618" y="5042263"/>
              <a:ext cx="2262333" cy="792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4" name="Group 123"/>
          <p:cNvGrpSpPr/>
          <p:nvPr/>
        </p:nvGrpSpPr>
        <p:grpSpPr>
          <a:xfrm>
            <a:off x="1629294" y="5710204"/>
            <a:ext cx="7065255" cy="330388"/>
            <a:chOff x="1629294" y="5710204"/>
            <a:chExt cx="7065255" cy="330388"/>
          </a:xfrm>
        </p:grpSpPr>
        <p:grpSp>
          <p:nvGrpSpPr>
            <p:cNvPr id="93" name="Group 92"/>
            <p:cNvGrpSpPr/>
            <p:nvPr/>
          </p:nvGrpSpPr>
          <p:grpSpPr>
            <a:xfrm>
              <a:off x="1629294" y="5710204"/>
              <a:ext cx="7065255" cy="324836"/>
              <a:chOff x="1595252" y="5710204"/>
              <a:chExt cx="7065255" cy="324836"/>
            </a:xfrm>
          </p:grpSpPr>
          <p:cxnSp>
            <p:nvCxnSpPr>
              <p:cNvPr id="94" name="Straight Connector 93"/>
              <p:cNvCxnSpPr/>
              <p:nvPr/>
            </p:nvCxnSpPr>
            <p:spPr bwMode="auto">
              <a:xfrm flipH="1" flipV="1">
                <a:off x="2747524" y="5710204"/>
                <a:ext cx="29" cy="32483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Straight Connector 94"/>
              <p:cNvCxnSpPr/>
              <p:nvPr/>
            </p:nvCxnSpPr>
            <p:spPr bwMode="auto">
              <a:xfrm flipH="1" flipV="1">
                <a:off x="6533815" y="5728033"/>
                <a:ext cx="1385" cy="299258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6" name="Straight Connector 95"/>
              <p:cNvCxnSpPr/>
              <p:nvPr/>
            </p:nvCxnSpPr>
            <p:spPr bwMode="auto">
              <a:xfrm flipH="1">
                <a:off x="2750722" y="5721927"/>
                <a:ext cx="1343892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7" name="Straight Connector 96"/>
              <p:cNvCxnSpPr/>
              <p:nvPr/>
            </p:nvCxnSpPr>
            <p:spPr bwMode="auto">
              <a:xfrm flipH="1">
                <a:off x="6518887" y="6013342"/>
                <a:ext cx="2141620" cy="2447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Straight Connector 97"/>
              <p:cNvCxnSpPr/>
              <p:nvPr/>
            </p:nvCxnSpPr>
            <p:spPr bwMode="auto">
              <a:xfrm>
                <a:off x="1595252" y="6018415"/>
                <a:ext cx="1147948" cy="138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6" name="Straight Connector 115"/>
            <p:cNvCxnSpPr/>
            <p:nvPr/>
          </p:nvCxnSpPr>
          <p:spPr bwMode="auto">
            <a:xfrm flipV="1">
              <a:off x="4114800" y="5731637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 bwMode="auto">
            <a:xfrm flipH="1">
              <a:off x="4098814" y="6032875"/>
              <a:ext cx="237365" cy="3444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 bwMode="auto">
            <a:xfrm flipV="1">
              <a:off x="4322620" y="5735792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/>
            <p:cNvCxnSpPr/>
            <p:nvPr/>
          </p:nvCxnSpPr>
          <p:spPr bwMode="auto">
            <a:xfrm flipH="1">
              <a:off x="4309829" y="5735781"/>
              <a:ext cx="2257226" cy="1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ACF1976-E364-5F49-BF59-30F8D59A22BD}"/>
              </a:ext>
            </a:extLst>
          </p:cNvPr>
          <p:cNvSpPr txBox="1"/>
          <p:nvPr/>
        </p:nvSpPr>
        <p:spPr>
          <a:xfrm>
            <a:off x="381000" y="1038106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Recall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Gated D Latch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8741404-4DA5-4576-B0BB-ABCF55668C71}"/>
              </a:ext>
            </a:extLst>
          </p:cNvPr>
          <p:cNvSpPr txBox="1"/>
          <p:nvPr/>
        </p:nvSpPr>
        <p:spPr>
          <a:xfrm>
            <a:off x="381000" y="2631758"/>
            <a:ext cx="8382000" cy="40318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How can we change the latch, so that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1) D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(input) is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observable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at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(output)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only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at the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beginning of next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clock cycle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2) Q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is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available for the full clock cycle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3027731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17A66-5B66-8F46-8427-3FF58862A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Need for a New Storage Element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CA1C9-940A-224E-8EAE-BA1258296C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design viable FSMs</a:t>
            </a:r>
          </a:p>
          <a:p>
            <a:endParaRPr lang="en-US" dirty="0"/>
          </a:p>
          <a:p>
            <a:r>
              <a:rPr lang="en-US" dirty="0"/>
              <a:t>We need storage elements that allow us </a:t>
            </a:r>
          </a:p>
          <a:p>
            <a:endParaRPr lang="en-US" dirty="0"/>
          </a:p>
          <a:p>
            <a:pPr lvl="1"/>
            <a:r>
              <a:rPr lang="en-US" dirty="0"/>
              <a:t>to read the </a:t>
            </a:r>
            <a:r>
              <a:rPr lang="en-US" b="1" dirty="0"/>
              <a:t>current state </a:t>
            </a:r>
            <a:r>
              <a:rPr lang="en-US" dirty="0"/>
              <a:t>throughout the </a:t>
            </a:r>
            <a:r>
              <a:rPr lang="en-US" b="1" dirty="0"/>
              <a:t>current clock cycle</a:t>
            </a:r>
          </a:p>
          <a:p>
            <a:pPr marL="344487" lvl="1" indent="0">
              <a:buNone/>
            </a:pPr>
            <a:endParaRPr lang="en-US" dirty="0"/>
          </a:p>
          <a:p>
            <a:pPr marL="344487" lvl="1" indent="0">
              <a:buNone/>
            </a:pPr>
            <a:r>
              <a:rPr lang="en-US" dirty="0"/>
              <a:t>AND</a:t>
            </a:r>
          </a:p>
          <a:p>
            <a:pPr marL="344487" lvl="1" indent="0">
              <a:buNone/>
            </a:pPr>
            <a:r>
              <a:rPr lang="en-US" dirty="0"/>
              <a:t> </a:t>
            </a:r>
          </a:p>
          <a:p>
            <a:pPr lvl="1"/>
            <a:r>
              <a:rPr lang="en-US" dirty="0"/>
              <a:t>not write the </a:t>
            </a:r>
            <a:r>
              <a:rPr lang="en-US" b="1" dirty="0"/>
              <a:t>next state </a:t>
            </a:r>
            <a:r>
              <a:rPr lang="en-US" dirty="0"/>
              <a:t>values into the storage elements until the beginning of the </a:t>
            </a:r>
            <a:r>
              <a:rPr lang="en-US" b="1" dirty="0"/>
              <a:t>next clock cycle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999E91-7FDF-3E4C-8B63-D97764A038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66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1115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839200" cy="5193723"/>
          </a:xfrm>
        </p:spPr>
        <p:txBody>
          <a:bodyPr/>
          <a:lstStyle/>
          <a:p>
            <a:r>
              <a:rPr lang="en-US" dirty="0"/>
              <a:t>1) state change on clock edge, 2) data available for full cycle</a:t>
            </a:r>
          </a:p>
        </p:txBody>
      </p:sp>
      <p:sp>
        <p:nvSpPr>
          <p:cNvPr id="101" name="Rectangle 100"/>
          <p:cNvSpPr/>
          <p:nvPr/>
        </p:nvSpPr>
        <p:spPr bwMode="auto">
          <a:xfrm>
            <a:off x="4847545" y="1942957"/>
            <a:ext cx="3503191" cy="209564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rPr>
              <a:t>D Latch (Slave)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1295400" y="1700518"/>
            <a:ext cx="3503191" cy="209564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 Latch (Master)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 Flip-Flop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143000" y="2081518"/>
            <a:ext cx="3655591" cy="1601674"/>
            <a:chOff x="838200" y="2438400"/>
            <a:chExt cx="7120354" cy="2685534"/>
          </a:xfrm>
        </p:grpSpPr>
        <p:cxnSp>
          <p:nvCxnSpPr>
            <p:cNvPr id="37" name="Straight Connector 36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Delay 41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3" name="Delay 42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2" name="Oval 51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5" name="Delay 54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6" name="Delay 55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9" name="Straight Connector 58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2" name="Oval 61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3" name="Oval 62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64" name="Straight Connector 63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7" name="Group 66"/>
          <p:cNvGrpSpPr/>
          <p:nvPr/>
        </p:nvGrpSpPr>
        <p:grpSpPr>
          <a:xfrm>
            <a:off x="4798591" y="2307914"/>
            <a:ext cx="3655591" cy="1601674"/>
            <a:chOff x="838200" y="2438400"/>
            <a:chExt cx="7120354" cy="2685534"/>
          </a:xfrm>
        </p:grpSpPr>
        <p:cxnSp>
          <p:nvCxnSpPr>
            <p:cNvPr id="68" name="Straight Connector 67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3" name="Delay 72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4" name="Delay 73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75" name="Straight Connector 74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Straight Connector 80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3" name="Oval 82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4" name="Oval 83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5" name="Oval 84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6" name="Delay 85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7" name="Delay 86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8" name="Oval 87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9" name="Oval 88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3" name="Oval 92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94" name="Oval 93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95" name="Straight Connector 94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98" name="TextBox 97"/>
          <p:cNvSpPr txBox="1"/>
          <p:nvPr/>
        </p:nvSpPr>
        <p:spPr>
          <a:xfrm>
            <a:off x="778021" y="1979160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8422986" y="2403446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92159" y="434862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  <p:sp>
        <p:nvSpPr>
          <p:cNvPr id="118" name="Content Placeholder 2"/>
          <p:cNvSpPr txBox="1">
            <a:spLocks/>
          </p:cNvSpPr>
          <p:nvPr/>
        </p:nvSpPr>
        <p:spPr bwMode="auto">
          <a:xfrm>
            <a:off x="76200" y="5486400"/>
            <a:ext cx="8839200" cy="95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When the clock is low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, master propagates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to the input of slave (Q unchanged)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Only when the clock is high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, slave latches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 (Q stores D)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At the rising edge of clock (clock going from 0-&gt;1), Q gets assigned D</a:t>
            </a:r>
          </a:p>
        </p:txBody>
      </p:sp>
      <p:grpSp>
        <p:nvGrpSpPr>
          <p:cNvPr id="123" name="Group 122"/>
          <p:cNvGrpSpPr/>
          <p:nvPr/>
        </p:nvGrpSpPr>
        <p:grpSpPr>
          <a:xfrm>
            <a:off x="3286976" y="4777203"/>
            <a:ext cx="3385275" cy="690442"/>
            <a:chOff x="3286976" y="4777203"/>
            <a:chExt cx="3385275" cy="69044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7944" y="4823791"/>
              <a:ext cx="2434307" cy="557862"/>
            </a:xfrm>
            <a:prstGeom prst="rect">
              <a:avLst/>
            </a:prstGeom>
          </p:spPr>
        </p:pic>
        <p:sp>
          <p:nvSpPr>
            <p:cNvPr id="120" name="TextBox 119"/>
            <p:cNvSpPr txBox="1"/>
            <p:nvPr/>
          </p:nvSpPr>
          <p:spPr>
            <a:xfrm>
              <a:off x="3286976" y="492649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CLK: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976497" y="50983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0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984603" y="477720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982655" y="2856004"/>
            <a:ext cx="4724911" cy="1709466"/>
            <a:chOff x="982655" y="2856004"/>
            <a:chExt cx="4724911" cy="1709466"/>
          </a:xfrm>
        </p:grpSpPr>
        <p:cxnSp>
          <p:nvCxnSpPr>
            <p:cNvPr id="107" name="Straight Connector 106"/>
            <p:cNvCxnSpPr/>
            <p:nvPr/>
          </p:nvCxnSpPr>
          <p:spPr bwMode="auto">
            <a:xfrm flipV="1">
              <a:off x="5707566" y="3078055"/>
              <a:ext cx="0" cy="148088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0" name="Straight Connector 109"/>
            <p:cNvCxnSpPr/>
            <p:nvPr/>
          </p:nvCxnSpPr>
          <p:spPr bwMode="auto">
            <a:xfrm flipV="1">
              <a:off x="982655" y="4563611"/>
              <a:ext cx="4721859" cy="185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V="1">
              <a:off x="2040353" y="2856004"/>
              <a:ext cx="2432" cy="170254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2" name="Extract 101"/>
            <p:cNvSpPr/>
            <p:nvPr/>
          </p:nvSpPr>
          <p:spPr bwMode="auto">
            <a:xfrm>
              <a:off x="1903512" y="3986996"/>
              <a:ext cx="268522" cy="333144"/>
            </a:xfrm>
            <a:prstGeom prst="flowChartExtra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4" name="Oval 103"/>
            <p:cNvSpPr/>
            <p:nvPr/>
          </p:nvSpPr>
          <p:spPr bwMode="auto">
            <a:xfrm rot="16200000">
              <a:off x="2009613" y="3945304"/>
              <a:ext cx="51060" cy="6101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55707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100" grpId="0" animBg="1"/>
      <p:bldP spid="98" grpId="0"/>
      <p:bldP spid="99" grpId="0"/>
      <p:bldP spid="116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915400" cy="5193723"/>
          </a:xfrm>
        </p:spPr>
        <p:txBody>
          <a:bodyPr/>
          <a:lstStyle/>
          <a:p>
            <a:r>
              <a:rPr lang="en-US" dirty="0"/>
              <a:t>1) state change on clock edge, 2) data available for full cycle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8" name="Content Placeholder 2"/>
          <p:cNvSpPr txBox="1">
            <a:spLocks/>
          </p:cNvSpPr>
          <p:nvPr/>
        </p:nvSpPr>
        <p:spPr bwMode="auto">
          <a:xfrm>
            <a:off x="228600" y="5597495"/>
            <a:ext cx="8610600" cy="95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the rising edge of clock (clock going from 0-&gt;1),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Q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gets assigned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all other times, Q is unchanged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  <p:grpSp>
        <p:nvGrpSpPr>
          <p:cNvPr id="123" name="Group 122"/>
          <p:cNvGrpSpPr/>
          <p:nvPr/>
        </p:nvGrpSpPr>
        <p:grpSpPr>
          <a:xfrm>
            <a:off x="3286976" y="4777203"/>
            <a:ext cx="3385275" cy="690442"/>
            <a:chOff x="3286976" y="4777203"/>
            <a:chExt cx="3385275" cy="69044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7944" y="4823791"/>
              <a:ext cx="2434307" cy="557862"/>
            </a:xfrm>
            <a:prstGeom prst="rect">
              <a:avLst/>
            </a:prstGeom>
          </p:spPr>
        </p:pic>
        <p:sp>
          <p:nvSpPr>
            <p:cNvPr id="120" name="TextBox 119"/>
            <p:cNvSpPr txBox="1"/>
            <p:nvPr/>
          </p:nvSpPr>
          <p:spPr>
            <a:xfrm>
              <a:off x="3286976" y="492649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CLK: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976497" y="50983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0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984603" y="477720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</a:p>
          </p:txBody>
        </p:sp>
      </p:grpSp>
      <p:cxnSp>
        <p:nvCxnSpPr>
          <p:cNvPr id="108" name="Straight Connector 107"/>
          <p:cNvCxnSpPr/>
          <p:nvPr/>
        </p:nvCxnSpPr>
        <p:spPr bwMode="auto">
          <a:xfrm flipV="1">
            <a:off x="3674681" y="3816926"/>
            <a:ext cx="627155" cy="391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 flipV="1">
            <a:off x="3094024" y="2505064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 flipV="1">
            <a:off x="5299364" y="2505082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 flipV="1">
            <a:off x="5299364" y="3820836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Rectangle 102"/>
          <p:cNvSpPr/>
          <p:nvPr/>
        </p:nvSpPr>
        <p:spPr bwMode="auto">
          <a:xfrm>
            <a:off x="3581400" y="1852918"/>
            <a:ext cx="2438400" cy="263737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6" name="Extract 105"/>
          <p:cNvSpPr/>
          <p:nvPr/>
        </p:nvSpPr>
        <p:spPr bwMode="auto">
          <a:xfrm rot="10800000">
            <a:off x="4588127" y="1852918"/>
            <a:ext cx="547224" cy="533400"/>
          </a:xfrm>
          <a:prstGeom prst="flowChartExtra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544985" y="242932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3674681" y="2288635"/>
            <a:ext cx="598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5638800" y="2299855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642552" y="3581400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638800" y="3286071"/>
            <a:ext cx="412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__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27" name="Straight Connector 126"/>
          <p:cNvCxnSpPr>
            <a:endCxn id="106" idx="2"/>
          </p:cNvCxnSpPr>
          <p:nvPr/>
        </p:nvCxnSpPr>
        <p:spPr bwMode="auto">
          <a:xfrm>
            <a:off x="4861738" y="1552701"/>
            <a:ext cx="1" cy="30021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3674681" y="4078803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 Flip-Flop</a:t>
            </a:r>
          </a:p>
        </p:txBody>
      </p:sp>
    </p:spTree>
    <p:extLst>
      <p:ext uri="{BB962C8B-B14F-4D97-AF65-F5344CB8AC3E}">
        <p14:creationId xmlns:p14="http://schemas.microsoft.com/office/powerpoint/2010/main" val="3710803401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implement this?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8" name="Content Placeholder 2"/>
          <p:cNvSpPr txBox="1">
            <a:spLocks/>
          </p:cNvSpPr>
          <p:nvPr/>
        </p:nvSpPr>
        <p:spPr bwMode="auto">
          <a:xfrm>
            <a:off x="228600" y="5510647"/>
            <a:ext cx="8610600" cy="95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the rising edge of clock (clock going from 0-&gt;1),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Q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gets assigned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all other times, Q is unchanged</a:t>
            </a:r>
          </a:p>
        </p:txBody>
      </p:sp>
      <p:grpSp>
        <p:nvGrpSpPr>
          <p:cNvPr id="123" name="Group 122"/>
          <p:cNvGrpSpPr/>
          <p:nvPr/>
        </p:nvGrpSpPr>
        <p:grpSpPr>
          <a:xfrm>
            <a:off x="3286976" y="4777203"/>
            <a:ext cx="3385275" cy="690442"/>
            <a:chOff x="3286976" y="4777203"/>
            <a:chExt cx="3385275" cy="69044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7944" y="4823791"/>
              <a:ext cx="2434307" cy="557862"/>
            </a:xfrm>
            <a:prstGeom prst="rect">
              <a:avLst/>
            </a:prstGeom>
          </p:spPr>
        </p:pic>
        <p:sp>
          <p:nvSpPr>
            <p:cNvPr id="120" name="TextBox 119"/>
            <p:cNvSpPr txBox="1"/>
            <p:nvPr/>
          </p:nvSpPr>
          <p:spPr>
            <a:xfrm>
              <a:off x="3286976" y="492649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CLK: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976497" y="50983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0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984603" y="477720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</a:p>
          </p:txBody>
        </p:sp>
      </p:grpSp>
      <p:cxnSp>
        <p:nvCxnSpPr>
          <p:cNvPr id="108" name="Straight Connector 107"/>
          <p:cNvCxnSpPr/>
          <p:nvPr/>
        </p:nvCxnSpPr>
        <p:spPr bwMode="auto">
          <a:xfrm flipV="1">
            <a:off x="3674681" y="3816926"/>
            <a:ext cx="627155" cy="391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 flipV="1">
            <a:off x="3094024" y="2505064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 flipV="1">
            <a:off x="5299364" y="2505082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 flipV="1">
            <a:off x="5299364" y="3820836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Rectangle 102"/>
          <p:cNvSpPr/>
          <p:nvPr/>
        </p:nvSpPr>
        <p:spPr bwMode="auto">
          <a:xfrm>
            <a:off x="3581400" y="1852918"/>
            <a:ext cx="2438400" cy="263737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6" name="Extract 105"/>
          <p:cNvSpPr/>
          <p:nvPr/>
        </p:nvSpPr>
        <p:spPr bwMode="auto">
          <a:xfrm rot="10800000">
            <a:off x="4588127" y="1852918"/>
            <a:ext cx="547224" cy="533400"/>
          </a:xfrm>
          <a:prstGeom prst="flowChartExtra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544985" y="242932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3674681" y="2288635"/>
            <a:ext cx="598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5638800" y="2299855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642552" y="3581400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638800" y="3286071"/>
            <a:ext cx="412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__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27" name="Straight Connector 126"/>
          <p:cNvCxnSpPr>
            <a:endCxn id="106" idx="2"/>
          </p:cNvCxnSpPr>
          <p:nvPr/>
        </p:nvCxnSpPr>
        <p:spPr bwMode="auto">
          <a:xfrm>
            <a:off x="4861738" y="1552701"/>
            <a:ext cx="1" cy="30021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3674681" y="4078803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 Flip-Flop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8741404-4DA5-4576-B0BB-ABCF55668C71}"/>
              </a:ext>
            </a:extLst>
          </p:cNvPr>
          <p:cNvSpPr txBox="1"/>
          <p:nvPr/>
        </p:nvSpPr>
        <p:spPr>
          <a:xfrm>
            <a:off x="304800" y="3218021"/>
            <a:ext cx="8382000" cy="20621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We can use these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Flip-Flops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to implement the state register!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933231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FE60-968E-164B-9377-BC3A0D264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Assignment: Required</a:t>
            </a:r>
            <a:r>
              <a:rPr lang="en-US"/>
              <a:t> 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2ACE0-B0C1-DE41-AB11-537FBB9AD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8477"/>
            <a:ext cx="8610600" cy="5193723"/>
          </a:xfrm>
        </p:spPr>
        <p:txBody>
          <a:bodyPr/>
          <a:lstStyle/>
          <a:p>
            <a:r>
              <a:rPr lang="en-US" dirty="0"/>
              <a:t>Combinational Logic </a:t>
            </a:r>
          </a:p>
          <a:p>
            <a:pPr lvl="1"/>
            <a:r>
              <a:rPr lang="en-US" dirty="0"/>
              <a:t>P&amp;P Chapter 3 until 3.3     +        H&amp;H Chapter 2</a:t>
            </a:r>
          </a:p>
          <a:p>
            <a:r>
              <a:rPr lang="en-US" dirty="0"/>
              <a:t>Sequential Logic </a:t>
            </a:r>
          </a:p>
          <a:p>
            <a:pPr lvl="1"/>
            <a:r>
              <a:rPr lang="en-US" dirty="0"/>
              <a:t>P&amp;P Chapter 3.4 until end   +       H&amp;H Chapter 3 in full</a:t>
            </a:r>
          </a:p>
          <a:p>
            <a:r>
              <a:rPr lang="en-US" dirty="0"/>
              <a:t>Hardware Description Languages and Verilog </a:t>
            </a:r>
          </a:p>
          <a:p>
            <a:pPr lvl="1"/>
            <a:r>
              <a:rPr lang="en-US" dirty="0"/>
              <a:t>H&amp;H Chapter 4 in full</a:t>
            </a:r>
          </a:p>
          <a:p>
            <a:r>
              <a:rPr lang="en-US" dirty="0"/>
              <a:t>Timing and Verification</a:t>
            </a:r>
          </a:p>
          <a:p>
            <a:pPr lvl="1"/>
            <a:r>
              <a:rPr lang="en-US" dirty="0"/>
              <a:t>H&amp;H Chapters 2.9 and 3.5 + (start Chapter 5)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By the end of next week, make sure you are done with </a:t>
            </a:r>
          </a:p>
          <a:p>
            <a:pPr lvl="1"/>
            <a:r>
              <a:rPr lang="en-US" b="1" dirty="0">
                <a:solidFill>
                  <a:srgbClr val="0432FF"/>
                </a:solidFill>
              </a:rPr>
              <a:t>P&amp;P Chapters 1-3    +      H&amp;H Chapters 1-4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530914-DDCB-8244-B796-32EF5BABCB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5256476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Rising-Clock-Edge Triggered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Two inputs</a:t>
            </a:r>
            <a:r>
              <a:rPr lang="en-US" dirty="0"/>
              <a:t>: CLK, D</a:t>
            </a:r>
          </a:p>
          <a:p>
            <a:endParaRPr lang="en-US" dirty="0"/>
          </a:p>
          <a:p>
            <a:r>
              <a:rPr lang="en-US" b="1" dirty="0"/>
              <a:t>Function</a:t>
            </a:r>
          </a:p>
          <a:p>
            <a:pPr lvl="1"/>
            <a:r>
              <a:rPr lang="en-US" dirty="0"/>
              <a:t>The flip-flop “samples” </a:t>
            </a:r>
            <a:r>
              <a:rPr lang="en-US" b="1" dirty="0"/>
              <a:t>D</a:t>
            </a:r>
            <a:r>
              <a:rPr lang="en-US" dirty="0"/>
              <a:t> on the rising edge</a:t>
            </a:r>
          </a:p>
          <a:p>
            <a:pPr marL="344487" lvl="1" indent="0">
              <a:buNone/>
            </a:pPr>
            <a:r>
              <a:rPr lang="en-US" dirty="0"/>
              <a:t> of CLK (</a:t>
            </a:r>
            <a:r>
              <a:rPr lang="en-US" b="1" dirty="0">
                <a:solidFill>
                  <a:srgbClr val="7030A0"/>
                </a:solidFill>
              </a:rPr>
              <a:t>positive edge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When CLK rises from 0 to 1, </a:t>
            </a:r>
            <a:r>
              <a:rPr lang="en-US" b="1" dirty="0"/>
              <a:t>D</a:t>
            </a:r>
            <a:r>
              <a:rPr lang="en-US" dirty="0"/>
              <a:t> passes </a:t>
            </a:r>
          </a:p>
          <a:p>
            <a:pPr marL="344487" lvl="1" indent="0">
              <a:buNone/>
            </a:pPr>
            <a:r>
              <a:rPr lang="en-US" dirty="0"/>
              <a:t>through to </a:t>
            </a:r>
            <a:r>
              <a:rPr lang="en-US" b="1" dirty="0"/>
              <a:t>Q</a:t>
            </a:r>
          </a:p>
          <a:p>
            <a:pPr lvl="1"/>
            <a:r>
              <a:rPr lang="en-US" dirty="0"/>
              <a:t>Otherwise, </a:t>
            </a:r>
            <a:r>
              <a:rPr lang="en-US" b="1" dirty="0"/>
              <a:t>Q</a:t>
            </a:r>
            <a:r>
              <a:rPr lang="en-US" dirty="0"/>
              <a:t> holds its previous value</a:t>
            </a:r>
          </a:p>
          <a:p>
            <a:pPr lvl="1"/>
            <a:r>
              <a:rPr lang="en-US" b="1" dirty="0"/>
              <a:t>Q</a:t>
            </a:r>
            <a:r>
              <a:rPr lang="en-US" dirty="0"/>
              <a:t> changes </a:t>
            </a:r>
            <a:r>
              <a:rPr lang="en-US" b="1" dirty="0">
                <a:solidFill>
                  <a:srgbClr val="0070C0"/>
                </a:solidFill>
              </a:rPr>
              <a:t>only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on the rising edge of CLK</a:t>
            </a:r>
          </a:p>
          <a:p>
            <a:pPr lvl="1"/>
            <a:endParaRPr lang="en-US" dirty="0"/>
          </a:p>
          <a:p>
            <a:r>
              <a:rPr lang="en-US" dirty="0"/>
              <a:t>A flip-flop is called an </a:t>
            </a:r>
            <a:r>
              <a:rPr lang="en-US" b="1" dirty="0">
                <a:solidFill>
                  <a:srgbClr val="7030A0"/>
                </a:solidFill>
              </a:rPr>
              <a:t>edge-triggered state element </a:t>
            </a:r>
            <a:r>
              <a:rPr lang="en-US" dirty="0"/>
              <a:t>because it captures data on the clock edge</a:t>
            </a:r>
          </a:p>
          <a:p>
            <a:pPr lvl="1"/>
            <a:r>
              <a:rPr lang="en-US" dirty="0"/>
              <a:t>A latch is a level-triggered state element 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6514506" y="1676400"/>
          <a:ext cx="2328552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64" name="VISIO" r:id="rId4" imgW="963249" imgH="914400" progId="Visio.Drawing.6">
                  <p:embed/>
                </p:oleObj>
              </mc:Choice>
              <mc:Fallback>
                <p:oleObj name="VISIO" r:id="rId4" imgW="963249" imgH="914400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4506" y="1676400"/>
                        <a:ext cx="2328552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6629400" y="1676400"/>
            <a:ext cx="22098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86684" y="209993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</p:spTree>
    <p:extLst>
      <p:ext uri="{BB962C8B-B14F-4D97-AF65-F5344CB8AC3E}">
        <p14:creationId xmlns:p14="http://schemas.microsoft.com/office/powerpoint/2010/main" val="16257764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 parallel flip-flops, each of which storing 1 bit</a:t>
            </a:r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82118" y="1650161"/>
          <a:ext cx="2195513" cy="414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031" name="VISIO" r:id="rId5" imgW="1228868" imgH="2318821" progId="Visio.Drawing.6">
                  <p:embed/>
                </p:oleObj>
              </mc:Choice>
              <mc:Fallback>
                <p:oleObj name="VISIO" r:id="rId5" imgW="1228868" imgH="2318821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118" y="1650161"/>
                        <a:ext cx="2195513" cy="4144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4315139" y="2404284"/>
          <a:ext cx="3662363" cy="200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032" name="VISIO" r:id="rId7" imgW="891540" imgH="487680" progId="Visio.Drawing.6">
                  <p:embed/>
                </p:oleObj>
              </mc:Choice>
              <mc:Fallback>
                <p:oleObj name="VISIO" r:id="rId7" imgW="891540" imgH="48768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5139" y="2404284"/>
                        <a:ext cx="3662363" cy="200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Arrow Connector 7"/>
          <p:cNvCxnSpPr>
            <a:endCxn id="9" idx="0"/>
          </p:cNvCxnSpPr>
          <p:nvPr/>
        </p:nvCxnSpPr>
        <p:spPr bwMode="auto">
          <a:xfrm flipH="1">
            <a:off x="4578576" y="4339446"/>
            <a:ext cx="650963" cy="930185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2855187" y="5269631"/>
            <a:ext cx="34467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This register stores 4 bits</a:t>
            </a:r>
          </a:p>
        </p:txBody>
      </p:sp>
      <p:cxnSp>
        <p:nvCxnSpPr>
          <p:cNvPr id="10" name="Straight Arrow Connector 9"/>
          <p:cNvCxnSpPr>
            <a:endCxn id="12" idx="0"/>
          </p:cNvCxnSpPr>
          <p:nvPr/>
        </p:nvCxnSpPr>
        <p:spPr bwMode="auto">
          <a:xfrm>
            <a:off x="6709043" y="4072746"/>
            <a:ext cx="570640" cy="608607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5420039" y="4681353"/>
            <a:ext cx="3719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This line represents 4 wires</a:t>
            </a:r>
          </a:p>
        </p:txBody>
      </p:sp>
      <p:sp>
        <p:nvSpPr>
          <p:cNvPr id="20" name="Right Arrow 19"/>
          <p:cNvSpPr/>
          <p:nvPr/>
        </p:nvSpPr>
        <p:spPr bwMode="auto">
          <a:xfrm rot="1259034">
            <a:off x="2698810" y="2060704"/>
            <a:ext cx="2237997" cy="1459471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Condensed</a:t>
            </a:r>
          </a:p>
        </p:txBody>
      </p:sp>
    </p:spTree>
    <p:extLst>
      <p:ext uri="{BB962C8B-B14F-4D97-AF65-F5344CB8AC3E}">
        <p14:creationId xmlns:p14="http://schemas.microsoft.com/office/powerpoint/2010/main" val="12006748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20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E2B42-05A1-3541-ABDB-86BC17A79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 4-Bit D-Flip-Flop-Based Register (Internally)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D712B7C-2323-D340-BF75-3C12A242B9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1125" y="1219200"/>
            <a:ext cx="7355740" cy="511868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5FBFB5-2284-9240-8AB8-2C534FEF70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72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80F743-A642-D04A-93DA-A5AD62675024}"/>
              </a:ext>
            </a:extLst>
          </p:cNvPr>
          <p:cNvSpPr txBox="1"/>
          <p:nvPr/>
        </p:nvSpPr>
        <p:spPr>
          <a:xfrm>
            <a:off x="228600" y="6611779"/>
            <a:ext cx="54425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Image source: </a:t>
            </a:r>
            <a:r>
              <a:rPr lang="en-US" sz="1000" dirty="0" err="1"/>
              <a:t>Patt</a:t>
            </a:r>
            <a:r>
              <a:rPr lang="en-US" sz="1000" dirty="0"/>
              <a:t> and Patel, “Introduction to Computing Systems”, 3</a:t>
            </a:r>
            <a:r>
              <a:rPr lang="en-US" sz="1000" baseline="30000" dirty="0"/>
              <a:t>rd</a:t>
            </a:r>
            <a:r>
              <a:rPr lang="en-US" sz="1000" dirty="0"/>
              <a:t> ed., tentative page 95.</a:t>
            </a:r>
          </a:p>
        </p:txBody>
      </p:sp>
    </p:spTree>
    <p:extLst>
      <p:ext uri="{BB962C8B-B14F-4D97-AF65-F5344CB8AC3E}">
        <p14:creationId xmlns:p14="http://schemas.microsoft.com/office/powerpoint/2010/main" val="252162532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state is determined by the current state and the inputs</a:t>
            </a:r>
          </a:p>
          <a:p>
            <a:r>
              <a:rPr lang="en-US" dirty="0"/>
              <a:t>Two types of finite state machines differ in the </a:t>
            </a:r>
            <a:r>
              <a:rPr lang="en-US" b="1" dirty="0">
                <a:solidFill>
                  <a:srgbClr val="0070C0"/>
                </a:solidFill>
              </a:rPr>
              <a:t>output logic</a:t>
            </a:r>
            <a:r>
              <a:rPr lang="en-US" dirty="0"/>
              <a:t>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Moore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only on the current state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1743528" y="2911475"/>
          <a:ext cx="5638800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12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3528" y="2911475"/>
                        <a:ext cx="5638800" cy="348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1524000" y="4724400"/>
            <a:ext cx="6096000" cy="1752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13426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state is determined by the current state and the inputs</a:t>
            </a:r>
          </a:p>
          <a:p>
            <a:r>
              <a:rPr lang="en-US" dirty="0"/>
              <a:t>Two types of finite state machines differ in the </a:t>
            </a:r>
            <a:r>
              <a:rPr lang="en-US" b="1" dirty="0">
                <a:solidFill>
                  <a:srgbClr val="0070C0"/>
                </a:solidFill>
              </a:rPr>
              <a:t>output logic</a:t>
            </a:r>
            <a:r>
              <a:rPr lang="en-US" dirty="0"/>
              <a:t>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Moore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only on the current state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Mealy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 the current state and the inputs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1752600" y="2911475"/>
          <a:ext cx="5638800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036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911475"/>
                        <a:ext cx="5638800" cy="348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8311515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“Smart” traffic light controller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2 inputs</a:t>
            </a:r>
            <a:r>
              <a:rPr lang="en-US" dirty="0">
                <a:solidFill>
                  <a:schemeClr val="accent6"/>
                </a:solidFill>
              </a:rPr>
              <a:t>: </a:t>
            </a:r>
          </a:p>
          <a:p>
            <a:pPr lvl="2"/>
            <a:r>
              <a:rPr lang="en-US" dirty="0"/>
              <a:t>Traffic sensors: T</a:t>
            </a:r>
            <a:r>
              <a:rPr lang="en-US" baseline="-25000" dirty="0"/>
              <a:t>A </a:t>
            </a:r>
            <a:r>
              <a:rPr lang="en-US" dirty="0"/>
              <a:t>, T</a:t>
            </a:r>
            <a:r>
              <a:rPr lang="en-US" baseline="-25000" dirty="0"/>
              <a:t>B</a:t>
            </a:r>
            <a:r>
              <a:rPr lang="en-US" dirty="0"/>
              <a:t> (TRUE when there’s traffic)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2 outputs</a:t>
            </a:r>
            <a:r>
              <a:rPr lang="en-US" dirty="0">
                <a:solidFill>
                  <a:schemeClr val="accent6"/>
                </a:solidFill>
              </a:rPr>
              <a:t>: </a:t>
            </a:r>
          </a:p>
          <a:p>
            <a:pPr lvl="2"/>
            <a:r>
              <a:rPr lang="en-US" dirty="0"/>
              <a:t>Lights: L</a:t>
            </a:r>
            <a:r>
              <a:rPr lang="en-US" baseline="-25000" dirty="0"/>
              <a:t>A</a:t>
            </a:r>
            <a:r>
              <a:rPr lang="en-US" dirty="0"/>
              <a:t> , L</a:t>
            </a:r>
            <a:r>
              <a:rPr lang="en-US" baseline="-25000" dirty="0"/>
              <a:t>B  </a:t>
            </a:r>
            <a:r>
              <a:rPr lang="en-US" dirty="0"/>
              <a:t>(Red, Yellow, Green)</a:t>
            </a:r>
          </a:p>
          <a:p>
            <a:pPr lvl="1"/>
            <a:r>
              <a:rPr lang="en-US" dirty="0"/>
              <a:t>State can change every 5 seconds</a:t>
            </a:r>
          </a:p>
          <a:p>
            <a:pPr lvl="2"/>
            <a:r>
              <a:rPr lang="en-US" dirty="0"/>
              <a:t>Except if green and traffic, stay green</a:t>
            </a:r>
          </a:p>
          <a:p>
            <a:pPr marL="0" indent="0">
              <a:buNone/>
            </a:pPr>
            <a:endParaRPr lang="en-US" dirty="0"/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47567104"/>
              </p:ext>
            </p:extLst>
          </p:nvPr>
        </p:nvGraphicFramePr>
        <p:xfrm>
          <a:off x="4881189" y="2859966"/>
          <a:ext cx="4262811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060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1189" y="2859966"/>
                        <a:ext cx="4262811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70F51F3-E051-1646-AF91-DCA6A5AE313D}"/>
              </a:ext>
            </a:extLst>
          </p:cNvPr>
          <p:cNvSpPr txBox="1"/>
          <p:nvPr/>
        </p:nvSpPr>
        <p:spPr>
          <a:xfrm>
            <a:off x="228600" y="6006584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H&amp;H Section 3.4.1</a:t>
            </a:r>
          </a:p>
        </p:txBody>
      </p:sp>
    </p:spTree>
    <p:extLst>
      <p:ext uri="{BB962C8B-B14F-4D97-AF65-F5344CB8AC3E}">
        <p14:creationId xmlns:p14="http://schemas.microsoft.com/office/powerpoint/2010/main" val="28118092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Black Box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/>
              <a:t>Inputs:</a:t>
            </a:r>
            <a:r>
              <a:rPr lang="de-CH" dirty="0"/>
              <a:t> CLK, </a:t>
            </a:r>
            <a:r>
              <a:rPr lang="de-CH" dirty="0" err="1"/>
              <a:t>Reset</a:t>
            </a:r>
            <a:r>
              <a:rPr lang="de-CH" dirty="0"/>
              <a:t>, T</a:t>
            </a:r>
            <a:r>
              <a:rPr lang="de-CH" baseline="-25000" dirty="0"/>
              <a:t>A </a:t>
            </a:r>
            <a:r>
              <a:rPr lang="de-CH" dirty="0"/>
              <a:t>, T</a:t>
            </a:r>
            <a:r>
              <a:rPr lang="de-CH" baseline="-25000" dirty="0"/>
              <a:t>B</a:t>
            </a:r>
          </a:p>
          <a:p>
            <a:r>
              <a:rPr lang="de-CH" b="1" dirty="0"/>
              <a:t>Outputs:</a:t>
            </a:r>
            <a:r>
              <a:rPr lang="de-CH" dirty="0"/>
              <a:t> L</a:t>
            </a:r>
            <a:r>
              <a:rPr lang="de-CH" baseline="-25000" dirty="0"/>
              <a:t>A </a:t>
            </a:r>
            <a:r>
              <a:rPr lang="de-CH" dirty="0"/>
              <a:t>, L</a:t>
            </a:r>
            <a:r>
              <a:rPr lang="de-CH" baseline="-25000" dirty="0"/>
              <a:t>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60811" y="1665575"/>
          <a:ext cx="4678363" cy="385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084" name="VISIO" r:id="rId4" imgW="1628823" imgH="1343359" progId="Visio.Drawing.6">
                  <p:embed/>
                </p:oleObj>
              </mc:Choice>
              <mc:Fallback>
                <p:oleObj name="VISIO" r:id="rId4" imgW="1628823" imgH="1343359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0811" y="1665575"/>
                        <a:ext cx="4678363" cy="385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119998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</a:t>
            </a:r>
            <a:r>
              <a:rPr lang="en-US" dirty="0"/>
              <a:t> outputs labeled in each state</a:t>
            </a:r>
          </a:p>
          <a:p>
            <a:pPr lvl="1"/>
            <a:r>
              <a:rPr lang="en-US" b="1" dirty="0"/>
              <a:t>States:</a:t>
            </a:r>
            <a:r>
              <a:rPr lang="en-US" dirty="0"/>
              <a:t> Circles</a:t>
            </a:r>
          </a:p>
          <a:p>
            <a:pPr lvl="1"/>
            <a:r>
              <a:rPr lang="en-US" b="1" dirty="0"/>
              <a:t>Transitions:</a:t>
            </a:r>
            <a:r>
              <a:rPr lang="en-US" dirty="0"/>
              <a:t> 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4648200" y="2491450"/>
          <a:ext cx="3998408" cy="3986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51" name="VISIO" r:id="rId5" imgW="1999204" imgH="1993118" progId="Visio.Drawing.6">
                  <p:embed/>
                </p:oleObj>
              </mc:Choice>
              <mc:Fallback>
                <p:oleObj name="VISIO" r:id="rId5" imgW="1999204" imgH="1993118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91450"/>
                        <a:ext cx="3998408" cy="39862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4648200" y="2491450"/>
            <a:ext cx="933824" cy="49678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52" name="VISIO" r:id="rId7" imgW="2276110" imgH="1942910" progId="Visio.Drawing.6">
                  <p:embed/>
                </p:oleObj>
              </mc:Choice>
              <mc:Fallback>
                <p:oleObj name="VISIO" r:id="rId7" imgW="2276110" imgH="1942910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74043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6" grpId="1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 </a:t>
            </a:r>
            <a:r>
              <a:rPr lang="en-US" dirty="0"/>
              <a:t>outputs labeled in each state</a:t>
            </a:r>
          </a:p>
          <a:p>
            <a:pPr lvl="1"/>
            <a:r>
              <a:rPr lang="en-US" b="1" dirty="0"/>
              <a:t>States: </a:t>
            </a:r>
            <a:r>
              <a:rPr lang="en-US" dirty="0"/>
              <a:t>Circles</a:t>
            </a:r>
          </a:p>
          <a:p>
            <a:pPr lvl="1"/>
            <a:r>
              <a:rPr lang="en-US" b="1" dirty="0"/>
              <a:t>Transitions: </a:t>
            </a:r>
            <a:r>
              <a:rPr lang="en-US" dirty="0"/>
              <a:t>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175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4648200" y="2489666"/>
          <a:ext cx="4002598" cy="39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176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89666"/>
                        <a:ext cx="4002598" cy="398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5105400" y="4073236"/>
            <a:ext cx="3858491" cy="23275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5344263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 </a:t>
            </a:r>
            <a:r>
              <a:rPr lang="en-US" dirty="0"/>
              <a:t>outputs labeled in each state</a:t>
            </a:r>
          </a:p>
          <a:p>
            <a:pPr lvl="1"/>
            <a:r>
              <a:rPr lang="en-US" b="1" dirty="0"/>
              <a:t>States: </a:t>
            </a:r>
            <a:r>
              <a:rPr lang="en-US" dirty="0"/>
              <a:t>Circles</a:t>
            </a:r>
          </a:p>
          <a:p>
            <a:pPr lvl="1"/>
            <a:r>
              <a:rPr lang="en-US" b="1" dirty="0"/>
              <a:t>Transitions: </a:t>
            </a:r>
            <a:r>
              <a:rPr lang="en-US" dirty="0"/>
              <a:t>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199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4648200" y="2489666"/>
          <a:ext cx="4002598" cy="39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200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89666"/>
                        <a:ext cx="4002598" cy="398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5105401" y="4073236"/>
            <a:ext cx="1828800" cy="23275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525369" y="5257800"/>
            <a:ext cx="18288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279292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924800" cy="175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Wrap-Up Combinational Logic Circuits and Design</a:t>
            </a:r>
          </a:p>
        </p:txBody>
      </p:sp>
      <p:sp>
        <p:nvSpPr>
          <p:cNvPr id="76803" name="Subtitle 7">
            <a:extLst>
              <a:ext uri="{FF2B5EF4-FFF2-40B4-BE49-F238E27FC236}">
                <a16:creationId xmlns:a16="http://schemas.microsoft.com/office/drawing/2014/main" id="{24F573B8-52E2-4F1F-B8B7-92D9B74523E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901567"/>
      </p:ext>
    </p:extLst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 </a:t>
            </a:r>
            <a:r>
              <a:rPr lang="en-US" dirty="0"/>
              <a:t>outputs labeled in each state</a:t>
            </a:r>
          </a:p>
          <a:p>
            <a:pPr lvl="1"/>
            <a:r>
              <a:rPr lang="en-US" b="1" dirty="0"/>
              <a:t>States: </a:t>
            </a:r>
            <a:r>
              <a:rPr lang="en-US" dirty="0"/>
              <a:t>Circles</a:t>
            </a:r>
          </a:p>
          <a:p>
            <a:pPr lvl="1"/>
            <a:r>
              <a:rPr lang="en-US" b="1" dirty="0"/>
              <a:t>Transitions: </a:t>
            </a:r>
            <a:r>
              <a:rPr lang="en-US" dirty="0"/>
              <a:t>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23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4648200" y="2489666"/>
          <a:ext cx="4002598" cy="39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24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89666"/>
                        <a:ext cx="4002598" cy="398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5105401" y="4073236"/>
            <a:ext cx="838199" cy="88946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6541124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 </a:t>
            </a:r>
            <a:r>
              <a:rPr lang="en-US" dirty="0"/>
              <a:t>outputs labeled in each state</a:t>
            </a:r>
          </a:p>
          <a:p>
            <a:pPr lvl="1"/>
            <a:r>
              <a:rPr lang="en-US" b="1" dirty="0"/>
              <a:t>States: </a:t>
            </a:r>
            <a:r>
              <a:rPr lang="en-US" dirty="0"/>
              <a:t>Circles</a:t>
            </a:r>
          </a:p>
          <a:p>
            <a:pPr lvl="1"/>
            <a:r>
              <a:rPr lang="en-US" b="1" dirty="0"/>
              <a:t>Transitions: </a:t>
            </a:r>
            <a:r>
              <a:rPr lang="en-US" dirty="0"/>
              <a:t>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47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4648200" y="2489666"/>
          <a:ext cx="4002598" cy="39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48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89666"/>
                        <a:ext cx="4002598" cy="398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3794391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Machine:</a:t>
            </a:r>
            <a:br>
              <a:rPr lang="en-US" dirty="0"/>
            </a:br>
            <a:r>
              <a:rPr lang="en-US" dirty="0"/>
              <a:t>	State Transition Table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084724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800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S'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228" name="VISIO" r:id="rId8" imgW="2001299" imgH="1993667" progId="Visio.Drawing.6">
                  <p:embed/>
                </p:oleObj>
              </mc:Choice>
              <mc:Fallback>
                <p:oleObj name="VISIO" r:id="rId8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3749960788"/>
      </p:ext>
    </p:extLst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800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S'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52" name="VISIO" r:id="rId8" imgW="2001299" imgH="1993667" progId="Visio.Drawing.6">
                  <p:embed/>
                </p:oleObj>
              </mc:Choice>
              <mc:Fallback>
                <p:oleObj name="VISIO" r:id="rId8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1136664664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800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S'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276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61</a:t>
            </a:r>
          </a:p>
        </p:txBody>
      </p:sp>
    </p:spTree>
    <p:extLst>
      <p:ext uri="{BB962C8B-B14F-4D97-AF65-F5344CB8AC3E}">
        <p14:creationId xmlns:p14="http://schemas.microsoft.com/office/powerpoint/2010/main" val="3939681268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300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62</a:t>
            </a:r>
          </a:p>
        </p:txBody>
      </p:sp>
    </p:spTree>
    <p:extLst>
      <p:ext uri="{BB962C8B-B14F-4D97-AF65-F5344CB8AC3E}">
        <p14:creationId xmlns:p14="http://schemas.microsoft.com/office/powerpoint/2010/main" val="3341864251"/>
      </p:ext>
    </p:extLst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324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26211" y="5223301"/>
            <a:ext cx="5556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?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3962399" y="2575560"/>
            <a:ext cx="4876799" cy="1170317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922648862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4348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26211" y="5223301"/>
            <a:ext cx="5556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962399" y="2575560"/>
            <a:ext cx="4876799" cy="1170317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306324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35814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48768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1364566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64</a:t>
            </a:r>
          </a:p>
        </p:txBody>
      </p:sp>
    </p:spTree>
    <p:extLst>
      <p:ext uri="{BB962C8B-B14F-4D97-AF65-F5344CB8AC3E}">
        <p14:creationId xmlns:p14="http://schemas.microsoft.com/office/powerpoint/2010/main" val="3296631613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372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26211" y="5223301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?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62399" y="17819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306324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35814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8768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364566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65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3962401" y="29630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957632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924800" cy="1752600"/>
          </a:xfrm>
        </p:spPr>
        <p:txBody>
          <a:bodyPr/>
          <a:lstStyle/>
          <a:p>
            <a:r>
              <a:rPr lang="en-US"/>
              <a:t>Logic Simplification:</a:t>
            </a:r>
            <a:br>
              <a:rPr lang="en-US"/>
            </a:br>
            <a:r>
              <a:rPr lang="en-US"/>
              <a:t>	</a:t>
            </a:r>
            <a:r>
              <a:rPr lang="en-US" err="1"/>
              <a:t>Karnaugh</a:t>
            </a:r>
            <a:r>
              <a:rPr lang="en-US"/>
              <a:t> Maps (K-Maps)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19351"/>
      </p:ext>
    </p:extLst>
  </p:cSld>
  <p:clrMapOvr>
    <a:masterClrMapping/>
  </p:clrMapOvr>
  <p:transition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396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26211" y="5223301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306324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35814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8768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364566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361188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4130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1346916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1844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228600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66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962399" y="17819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962401" y="29630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237504"/>
      </p:ext>
    </p:extLst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420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26211" y="5223301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xor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        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(Simplified)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361188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4130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1346916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1844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228600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67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962399" y="17819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962401" y="29630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0079033"/>
      </p:ext>
    </p:extLst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Machine:</a:t>
            </a:r>
            <a:br>
              <a:rPr lang="en-US" dirty="0"/>
            </a:br>
            <a:r>
              <a:rPr lang="en-US" dirty="0"/>
              <a:t>	Output Table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5228013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44" name="VISIO" r:id="rId5" imgW="2001299" imgH="1993667" progId="Visio.Drawing.6">
                  <p:embed/>
                </p:oleObj>
              </mc:Choice>
              <mc:Fallback>
                <p:oleObj name="VISIO" r:id="rId5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799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81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69</a:t>
            </a:r>
          </a:p>
        </p:txBody>
      </p:sp>
    </p:spTree>
    <p:extLst>
      <p:ext uri="{BB962C8B-B14F-4D97-AF65-F5344CB8AC3E}">
        <p14:creationId xmlns:p14="http://schemas.microsoft.com/office/powerpoint/2010/main" val="723690847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68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799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81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 txBox="1">
            <a:spLocks/>
          </p:cNvSpPr>
          <p:nvPr/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3440755361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492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800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B0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8768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3962401" y="2569319"/>
            <a:ext cx="4876799" cy="808870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71</a:t>
            </a:r>
          </a:p>
        </p:txBody>
      </p:sp>
    </p:spTree>
    <p:extLst>
      <p:ext uri="{BB962C8B-B14F-4D97-AF65-F5344CB8AC3E}">
        <p14:creationId xmlns:p14="http://schemas.microsoft.com/office/powerpoint/2010/main" val="1250436399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516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800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B0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8768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447800" y="5334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1" name="Rectangle 10"/>
          <p:cNvSpPr/>
          <p:nvPr/>
        </p:nvSpPr>
        <p:spPr bwMode="auto">
          <a:xfrm>
            <a:off x="3962399" y="2167467"/>
            <a:ext cx="4876799" cy="423334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3962192409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540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800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B0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8768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1447800" y="5334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447800" y="5715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3962399" y="1781931"/>
            <a:ext cx="4876799" cy="808870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578661819"/>
      </p:ext>
    </p:extLst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564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800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B0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876800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endParaRPr kumimoji="0" lang="de-CH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447800" y="5334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1447800" y="5715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3962400" y="2971800"/>
            <a:ext cx="4876799" cy="392490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685646790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Machine:</a:t>
            </a:r>
            <a:br>
              <a:rPr lang="en-US" dirty="0"/>
            </a:br>
            <a:r>
              <a:rPr lang="en-US" dirty="0"/>
              <a:t>				Schematic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99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9979766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1351</TotalTime>
  <Words>7030</Words>
  <Application>Microsoft Macintosh PowerPoint</Application>
  <PresentationFormat>On-screen Show (4:3)</PresentationFormat>
  <Paragraphs>2669</Paragraphs>
  <Slides>137</Slides>
  <Notes>31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137</vt:i4>
      </vt:variant>
    </vt:vector>
  </HeadingPairs>
  <TitlesOfParts>
    <vt:vector size="162" baseType="lpstr">
      <vt:lpstr>Arial</vt:lpstr>
      <vt:lpstr>Calibri</vt:lpstr>
      <vt:lpstr>Cambria</vt:lpstr>
      <vt:lpstr>Cambria Math</vt:lpstr>
      <vt:lpstr>Garamond</vt:lpstr>
      <vt:lpstr>Helvetica</vt:lpstr>
      <vt:lpstr>Tahoma</vt:lpstr>
      <vt:lpstr>Times</vt:lpstr>
      <vt:lpstr>Times New Roman</vt:lpstr>
      <vt:lpstr>Wingdings</vt:lpstr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11_Edge</vt:lpstr>
      <vt:lpstr>8_Edge</vt:lpstr>
      <vt:lpstr>16_Edge</vt:lpstr>
      <vt:lpstr>17_Edge</vt:lpstr>
      <vt:lpstr>1_Edge</vt:lpstr>
      <vt:lpstr>VISIO</vt:lpstr>
      <vt:lpstr> Design of Digital Circuits Lecture 6: Sequential Logic Design</vt:lpstr>
      <vt:lpstr>We Are Almost Done with This</vt:lpstr>
      <vt:lpstr>Agenda for Today and Next Week</vt:lpstr>
      <vt:lpstr>Extra Assignment 1: Lecture Video</vt:lpstr>
      <vt:lpstr>Extra Assignment 2: Moore’s Law (I)</vt:lpstr>
      <vt:lpstr>Extra Assignment 2: Moore’s Law (II)</vt:lpstr>
      <vt:lpstr>Assignment: Required Readings</vt:lpstr>
      <vt:lpstr>Wrap-Up Combinational Logic Circuits and Design</vt:lpstr>
      <vt:lpstr>Logic Simplification:  Karnaugh Maps (K-Maps)</vt:lpstr>
      <vt:lpstr>Recall: Logic Minimization Using K-Maps</vt:lpstr>
      <vt:lpstr>Recall: K-map Rules</vt:lpstr>
      <vt:lpstr>Recall: K-map Example: Two-bit Comparator</vt:lpstr>
      <vt:lpstr>Recall: K-map Example: Two-bit Comparator (2)</vt:lpstr>
      <vt:lpstr>Recall: K-map Example: Two-bit Comparator (3)</vt:lpstr>
      <vt:lpstr>K-maps with “Don’t Care”</vt:lpstr>
      <vt:lpstr>Example: BCD Increment Function</vt:lpstr>
      <vt:lpstr>K-map for BCD Increment Function</vt:lpstr>
      <vt:lpstr>K-map Summary</vt:lpstr>
      <vt:lpstr>Sequential Logic Circuits and Design</vt:lpstr>
      <vt:lpstr>What We Will Learn Today</vt:lpstr>
      <vt:lpstr>Circuits that Can     Store Information</vt:lpstr>
      <vt:lpstr>Introduction</vt:lpstr>
      <vt:lpstr>Capturing Data</vt:lpstr>
      <vt:lpstr>Basic Element: Cross-Coupled Inverters</vt:lpstr>
      <vt:lpstr>More Realistic Storage Elements</vt:lpstr>
      <vt:lpstr>The Big Picture: Storage Elements</vt:lpstr>
      <vt:lpstr>Basic Storage Element:  The R-S Latch</vt:lpstr>
      <vt:lpstr>The R-S (Reset-Set) Latch</vt:lpstr>
      <vt:lpstr>Why not R=S=0?</vt:lpstr>
      <vt:lpstr>The Gated D Latch</vt:lpstr>
      <vt:lpstr>The Gated D Latch</vt:lpstr>
      <vt:lpstr>The Gated D Latch</vt:lpstr>
      <vt:lpstr>The Gated D Latch</vt:lpstr>
      <vt:lpstr>The Register</vt:lpstr>
      <vt:lpstr>The Register</vt:lpstr>
      <vt:lpstr>The Register</vt:lpstr>
      <vt:lpstr>Memory</vt:lpstr>
      <vt:lpstr>Memory</vt:lpstr>
      <vt:lpstr>Addressing Memory</vt:lpstr>
      <vt:lpstr>Reading from Memory</vt:lpstr>
      <vt:lpstr>Reading from Memory</vt:lpstr>
      <vt:lpstr>Reading from Memory</vt:lpstr>
      <vt:lpstr>Reading from Memory</vt:lpstr>
      <vt:lpstr>Writing to Memory</vt:lpstr>
      <vt:lpstr>Writing to Memory</vt:lpstr>
      <vt:lpstr>Putting it all Together</vt:lpstr>
      <vt:lpstr>A Bigger Memory Array</vt:lpstr>
      <vt:lpstr>A Bigger Memory Array</vt:lpstr>
      <vt:lpstr>Sequential Logic Circuits</vt:lpstr>
      <vt:lpstr>Sequential Logic Circuits</vt:lpstr>
      <vt:lpstr>State</vt:lpstr>
      <vt:lpstr>State Diagram of Our Sequential Lock</vt:lpstr>
      <vt:lpstr>Another Simple Example of State</vt:lpstr>
      <vt:lpstr>Changing State: The Notion of Clock (I)</vt:lpstr>
      <vt:lpstr>Changing State: The Notion of Clock (II)</vt:lpstr>
      <vt:lpstr>Finite State Machines</vt:lpstr>
      <vt:lpstr>Finite State Machines</vt:lpstr>
      <vt:lpstr>Finite State Machines (FSMs) Consist of:</vt:lpstr>
      <vt:lpstr>Finite State Machines (FSMs)</vt:lpstr>
      <vt:lpstr>Finite State Machines (FSMs) Consist of:</vt:lpstr>
      <vt:lpstr>Finite State Machines (FSMs) Consist of:</vt:lpstr>
      <vt:lpstr>State Register Implementation</vt:lpstr>
      <vt:lpstr>The Problem with Latches</vt:lpstr>
      <vt:lpstr>The Problem with Latches</vt:lpstr>
      <vt:lpstr>The Problem with Latches</vt:lpstr>
      <vt:lpstr>The Need for a New Storage Element </vt:lpstr>
      <vt:lpstr>The D Flip-Flop</vt:lpstr>
      <vt:lpstr>The D Flip-Flop</vt:lpstr>
      <vt:lpstr>The D Flip-Flop</vt:lpstr>
      <vt:lpstr>Rising-Clock-Edge Triggered Flip-Flop</vt:lpstr>
      <vt:lpstr>Register</vt:lpstr>
      <vt:lpstr>A 4-Bit D-Flip-Flop-Based Register (Internally)</vt:lpstr>
      <vt:lpstr>Finite State Machines (FSMs)</vt:lpstr>
      <vt:lpstr>Finite State Machines (FSMs)</vt:lpstr>
      <vt:lpstr>Finite State Machine Example</vt:lpstr>
      <vt:lpstr>Finite State Machine Black Box</vt:lpstr>
      <vt:lpstr>Finite State Machine Transition Diagram</vt:lpstr>
      <vt:lpstr>Finite State Machine Transition Diagram</vt:lpstr>
      <vt:lpstr>Finite State Machine Transition Diagram</vt:lpstr>
      <vt:lpstr>Finite State Machine Transition Diagram</vt:lpstr>
      <vt:lpstr>Finite State Machine Transition Diagram</vt:lpstr>
      <vt:lpstr>Finite State Machine: 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Finite State Machine:  Output Table</vt:lpstr>
      <vt:lpstr>FSM Output Table</vt:lpstr>
      <vt:lpstr>FSM Output Table</vt:lpstr>
      <vt:lpstr>FSM Output Table</vt:lpstr>
      <vt:lpstr>FSM Output Table</vt:lpstr>
      <vt:lpstr>FSM Output Table</vt:lpstr>
      <vt:lpstr>FSM Output Table</vt:lpstr>
      <vt:lpstr>Finite State Machine:     Schematic</vt:lpstr>
      <vt:lpstr>FSM Schematic: State Register</vt:lpstr>
      <vt:lpstr>FSM Schematic: State Register</vt:lpstr>
      <vt:lpstr>FSM Schematic: Next State Logic</vt:lpstr>
      <vt:lpstr>FSM Schematic: Output Logic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 Design of Digital Circuits Lecture 6: Sequential Logic Design</vt:lpstr>
      <vt:lpstr>We did not cover the remaining slides. They are for your preparation for the next lecture.</vt:lpstr>
      <vt:lpstr>FSM State Encoding</vt:lpstr>
      <vt:lpstr>FSM State Encoding</vt:lpstr>
      <vt:lpstr>FSM State Encoding</vt:lpstr>
      <vt:lpstr>FSM State Encoding</vt:lpstr>
      <vt:lpstr>Moore vs. Mealy Machines</vt:lpstr>
      <vt:lpstr>Moore vs. Mealy FSM Examples</vt:lpstr>
      <vt:lpstr>Moore vs. Mealy FSM Examples</vt:lpstr>
      <vt:lpstr>State Transition Diagrams</vt:lpstr>
      <vt:lpstr>FSM Design Procedure</vt:lpstr>
      <vt:lpstr>What is to Come: LC-3 Processor</vt:lpstr>
      <vt:lpstr>What is to Come: LC-3 Datapath</vt:lpstr>
      <vt:lpstr>Backup Slides: Different Types of Flip Flops</vt:lpstr>
      <vt:lpstr>The D Flip-Flop</vt:lpstr>
      <vt:lpstr>Enabled Flip-Flops</vt:lpstr>
      <vt:lpstr>Resettable Flip-Flop</vt:lpstr>
      <vt:lpstr>Resettable Flip-Flops</vt:lpstr>
      <vt:lpstr>Settable Flip-Flop</vt:lpstr>
      <vt:lpstr>Recall:  Combinational Logic Blocks</vt:lpstr>
      <vt:lpstr>Recall: Combinational Building Blocks</vt:lpstr>
      <vt:lpstr>Recall: Decoder</vt:lpstr>
      <vt:lpstr>Recall: Multiplexer (MUX), or Selector</vt:lpstr>
      <vt:lpstr>Recall: Multiplexer (MUX)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ggqd_e6b7e@ethz.ch</cp:lastModifiedBy>
  <cp:revision>41</cp:revision>
  <cp:lastPrinted>2019-03-08T17:00:26Z</cp:lastPrinted>
  <dcterms:created xsi:type="dcterms:W3CDTF">2010-09-08T00:51:32Z</dcterms:created>
  <dcterms:modified xsi:type="dcterms:W3CDTF">2019-03-08T17:00:42Z</dcterms:modified>
</cp:coreProperties>
</file>